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3" r:id="rId3"/>
    <p:sldId id="261" r:id="rId4"/>
    <p:sldId id="273" r:id="rId5"/>
    <p:sldId id="274" r:id="rId6"/>
    <p:sldId id="275" r:id="rId7"/>
    <p:sldId id="276" r:id="rId8"/>
    <p:sldId id="311" r:id="rId9"/>
    <p:sldId id="277" r:id="rId10"/>
    <p:sldId id="278" r:id="rId11"/>
    <p:sldId id="283" r:id="rId12"/>
    <p:sldId id="279" r:id="rId13"/>
    <p:sldId id="280" r:id="rId14"/>
    <p:sldId id="281" r:id="rId15"/>
    <p:sldId id="282" r:id="rId16"/>
    <p:sldId id="284" r:id="rId17"/>
    <p:sldId id="285" r:id="rId18"/>
    <p:sldId id="286" r:id="rId19"/>
    <p:sldId id="287" r:id="rId20"/>
    <p:sldId id="290" r:id="rId21"/>
    <p:sldId id="288" r:id="rId22"/>
    <p:sldId id="289" r:id="rId23"/>
    <p:sldId id="291" r:id="rId24"/>
    <p:sldId id="292" r:id="rId25"/>
    <p:sldId id="293" r:id="rId26"/>
    <p:sldId id="294" r:id="rId27"/>
    <p:sldId id="310" r:id="rId28"/>
    <p:sldId id="272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DA02-FC59-4190-98C8-31468724589E}" type="datetimeFigureOut">
              <a:rPr lang="en-ZA" smtClean="0"/>
              <a:t>2024/01/09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0338" y="1152525"/>
            <a:ext cx="41497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6E31B-9630-4000-B886-7B96DF92BCF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125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F461-15F3-4F82-80BF-5B4076B79E0C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F8D-3EB9-4266-99BF-5A73A9CF072C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D01C-2AFA-475F-91D8-BCF730189005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8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EBF9-2F7E-4B1E-B432-9E4D4815979D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21D3D-8C52-418F-BCF2-49F0294D4707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2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9D57-2E65-4228-AA17-29B256368E0A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9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02B5-4D19-48EF-8E6B-8387F3E7F914}" type="datetime1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0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739D-4464-40BD-A2C2-03E3C9919870}" type="datetime1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6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D32D-9249-446C-AB1B-2BD6D44411B2}" type="datetime1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DE1C-D5A9-4C5E-ADA8-F52F64D13E9A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7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A347-501E-4308-A62C-0B5AB8DD4573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FEE7F-3E8D-4687-9A4E-DF4478F016F5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1A153-8D48-4358-9358-C451DF136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23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5300" dirty="0"/>
              <a:t>ORIENTATION PROGRAMME</a:t>
            </a:r>
            <a:br>
              <a:rPr lang="en-US" sz="5300" dirty="0"/>
            </a:br>
            <a:r>
              <a:rPr lang="en-US" sz="5300" dirty="0"/>
              <a:t>10 JANUARY 2024</a:t>
            </a:r>
            <a:br>
              <a:rPr lang="en-US" sz="5300" dirty="0"/>
            </a:br>
            <a:r>
              <a:rPr lang="en-US" sz="5300" dirty="0"/>
              <a:t>09:00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 R191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2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26268"/>
            <a:ext cx="7772400" cy="3813175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u="sng" dirty="0"/>
              <a:t>THE FOLLOWING WILL NOT BE TOLERATED:</a:t>
            </a:r>
            <a:br>
              <a:rPr lang="en-GB" sz="2800" u="sng" dirty="0"/>
            </a:b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</a:t>
            </a:r>
            <a:r>
              <a:rPr lang="en-GB" sz="2800" dirty="0"/>
              <a:t>Theft</a:t>
            </a: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</a:t>
            </a:r>
            <a:r>
              <a:rPr lang="en-GB" sz="2800" dirty="0"/>
              <a:t>Firearms &amp; Dangerous weapons</a:t>
            </a: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</a:t>
            </a:r>
            <a:r>
              <a:rPr lang="en-GB" sz="2800" dirty="0"/>
              <a:t>Political canvassing</a:t>
            </a: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Offensive / Political slogans</a:t>
            </a:r>
            <a:br>
              <a:rPr lang="en-GB" sz="2800" dirty="0">
                <a:sym typeface="Wingdings" panose="05000000000000000000" pitchFamily="2" charset="2"/>
              </a:rPr>
            </a:br>
            <a:r>
              <a:rPr lang="en-GB" sz="2800" dirty="0">
                <a:sym typeface="Wingdings" panose="05000000000000000000" pitchFamily="2" charset="2"/>
              </a:rPr>
              <a:t> Disrespect toward lecturers outside or on campus</a:t>
            </a:r>
            <a:br>
              <a:rPr lang="en-GB" sz="2800" dirty="0">
                <a:sym typeface="Wingdings" panose="05000000000000000000" pitchFamily="2" charset="2"/>
              </a:rPr>
            </a:br>
            <a:r>
              <a:rPr lang="en-GB" sz="2800" dirty="0">
                <a:sym typeface="Wingdings" panose="05000000000000000000" pitchFamily="2" charset="2"/>
              </a:rPr>
              <a:t> Solidarity with students at other campuses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CODE of CONDUCT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3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26268"/>
            <a:ext cx="7772400" cy="3813175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u="sng" dirty="0"/>
              <a:t>THE FOLLOWING WILL NOT BE TOLERATED:</a:t>
            </a:r>
            <a:br>
              <a:rPr lang="en-GB" sz="2800" u="sng" dirty="0"/>
            </a:b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Use of alcohol</a:t>
            </a: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Use of illegal and/or narcotic drugs</a:t>
            </a: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Trading of alcohol or drugs</a:t>
            </a:r>
            <a:br>
              <a:rPr lang="en-GB" sz="2800" dirty="0"/>
            </a:br>
            <a:r>
              <a:rPr lang="en-GB" sz="2800" dirty="0">
                <a:sym typeface="Wingdings" panose="05000000000000000000" pitchFamily="2" charset="2"/>
              </a:rPr>
              <a:t> Damage to college property or fellow student’s property</a:t>
            </a:r>
            <a:br>
              <a:rPr lang="en-GB" sz="2800" dirty="0">
                <a:sym typeface="Wingdings" panose="05000000000000000000" pitchFamily="2" charset="2"/>
              </a:rPr>
            </a:br>
            <a:r>
              <a:rPr lang="en-GB" sz="2800" dirty="0">
                <a:sym typeface="Wingdings" panose="05000000000000000000" pitchFamily="2" charset="2"/>
              </a:rPr>
              <a:t> Violence of any nature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CODE of CONDUCT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23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1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10738"/>
            <a:ext cx="6400800" cy="1752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CODE of CONDUCT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091213"/>
            <a:ext cx="86868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u="sng" dirty="0"/>
              <a:t>YOU MAY BE ASKED TO LEAVE THE CLASSROOM IF: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Fighting, Quarrelling or Using offensive language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Adjusting make-up, combing of hair (FEMALEs)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Taking off shoes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Eating / Drinking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Assignments / Homework not completed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Late-coming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No textbook / necessary stationery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Showing disrespect</a:t>
            </a:r>
          </a:p>
          <a:p>
            <a:pPr>
              <a:buFont typeface="Courier New" pitchFamily="49" charset="0"/>
              <a:buChar char="o"/>
            </a:pPr>
            <a:r>
              <a:rPr lang="en-ZA" sz="2400" dirty="0"/>
              <a:t>Wearing of hats (MALE students)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FFFF00"/>
                </a:solidFill>
              </a:rPr>
              <a:t>* </a:t>
            </a:r>
            <a:r>
              <a:rPr lang="en-Z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pride of appearance should be upheld at all times </a:t>
            </a:r>
            <a:r>
              <a:rPr lang="en-Z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69FA7F-B2D8-3CCD-691E-5F6B43E03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853" y="2570626"/>
            <a:ext cx="2822693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322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 fontScale="90000"/>
          </a:bodyPr>
          <a:lstStyle/>
          <a:p>
            <a:r>
              <a:rPr lang="en-ZA" sz="2200" dirty="0"/>
              <a:t>Serious offences will be dealt with by the Disciplinary Council of the College</a:t>
            </a:r>
            <a:br>
              <a:rPr lang="en-ZA" sz="2200" dirty="0"/>
            </a:br>
            <a:br>
              <a:rPr lang="en-ZA" sz="2200" dirty="0"/>
            </a:br>
            <a:r>
              <a:rPr lang="en-ZA" sz="2200" u="sng" dirty="0"/>
              <a:t>The DISCIPLINARY COUNCIL</a:t>
            </a:r>
            <a:r>
              <a:rPr lang="en-ZA" sz="2200" dirty="0"/>
              <a:t>:</a:t>
            </a:r>
            <a:br>
              <a:rPr lang="en-ZA" sz="2200" dirty="0"/>
            </a:br>
            <a:r>
              <a:rPr lang="en-ZA" sz="2200" dirty="0"/>
              <a:t>Campus Manager</a:t>
            </a:r>
            <a:br>
              <a:rPr lang="en-ZA" sz="2200" dirty="0"/>
            </a:br>
            <a:r>
              <a:rPr lang="en-ZA" sz="2200" dirty="0"/>
              <a:t>Head of Department (HOD)</a:t>
            </a:r>
            <a:br>
              <a:rPr lang="en-ZA" sz="2200" dirty="0"/>
            </a:br>
            <a:r>
              <a:rPr lang="en-ZA" sz="2200" dirty="0"/>
              <a:t>SRC President or SRC Representative</a:t>
            </a:r>
            <a:br>
              <a:rPr lang="en-ZA" sz="2200" dirty="0"/>
            </a:br>
            <a:r>
              <a:rPr lang="en-ZA" sz="2200" dirty="0"/>
              <a:t>Prosecutor</a:t>
            </a:r>
            <a:br>
              <a:rPr lang="en-ZA" sz="2200" dirty="0"/>
            </a:br>
            <a:r>
              <a:rPr lang="en-ZA" sz="2200" dirty="0"/>
              <a:t>Accused</a:t>
            </a:r>
            <a:br>
              <a:rPr lang="en-ZA" sz="2200" dirty="0"/>
            </a:br>
            <a:r>
              <a:rPr lang="en-ZA" sz="2200" i="1" dirty="0"/>
              <a:t>*TWO witnesses will be allowed and a fair hearing and judgement will be given *</a:t>
            </a:r>
            <a:br>
              <a:rPr lang="en-ZA" sz="2200" i="1" dirty="0"/>
            </a:br>
            <a:br>
              <a:rPr lang="en-ZA" sz="1600" i="1" dirty="0"/>
            </a:br>
            <a:r>
              <a:rPr lang="en-ZA" sz="3600" i="1" dirty="0">
                <a:solidFill>
                  <a:srgbClr val="FF0000"/>
                </a:solidFill>
              </a:rPr>
              <a:t>IMPORTANT:</a:t>
            </a:r>
            <a:r>
              <a:rPr lang="en-ZA" sz="4800" i="1" dirty="0">
                <a:solidFill>
                  <a:srgbClr val="FF0000"/>
                </a:solidFill>
              </a:rPr>
              <a:t> </a:t>
            </a:r>
            <a:r>
              <a:rPr lang="en-ZA" sz="1600" i="1" dirty="0"/>
              <a:t>Cases of PHYSICAL, SEXUAL / VERBAL abuse must be reported </a:t>
            </a:r>
            <a:r>
              <a:rPr lang="en-ZA" sz="1600" u="sng" dirty="0"/>
              <a:t>IMMEDIATELY</a:t>
            </a:r>
            <a:br>
              <a:rPr lang="en-ZA" sz="1600" u="sng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FFFF00"/>
                </a:solidFill>
              </a:rPr>
              <a:t>DISCIPLINARY PROCEDURES</a:t>
            </a:r>
            <a:endParaRPr lang="en-ZA" sz="44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97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DRESS CODE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>
              <a:buFont typeface="Wingdings" pitchFamily="2" charset="2"/>
              <a:buChar char="ü"/>
            </a:pPr>
            <a:r>
              <a:rPr lang="en-ZA" sz="2800" dirty="0"/>
              <a:t>Students may dress informally; but presentable</a:t>
            </a:r>
          </a:p>
          <a:p>
            <a:pPr marL="0" indent="0"/>
            <a:endParaRPr lang="en-ZA" sz="2800" dirty="0"/>
          </a:p>
          <a:p>
            <a:pPr marL="0" indent="0"/>
            <a:endParaRPr lang="en-ZA" sz="2800" dirty="0"/>
          </a:p>
          <a:p>
            <a:pPr marL="0" indent="0"/>
            <a:r>
              <a:rPr lang="en-ZA" sz="3200" b="1" dirty="0">
                <a:solidFill>
                  <a:srgbClr val="FF0000"/>
                </a:solidFill>
              </a:rPr>
              <a:t>NB:</a:t>
            </a:r>
            <a:r>
              <a:rPr lang="en-ZA" sz="2800" dirty="0"/>
              <a:t> </a:t>
            </a:r>
          </a:p>
          <a:p>
            <a:pPr marL="0" indent="0"/>
            <a:r>
              <a:rPr lang="en-ZA" sz="2800" dirty="0"/>
              <a:t>students are expected to be neat, tidy and respectful AT ALL TIMES!</a:t>
            </a:r>
          </a:p>
          <a:p>
            <a:pPr marL="0" indent="0"/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30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DRESS CODE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sz="2000" u="sng" dirty="0"/>
              <a:t>THE FOLLOWING ARE UNACCEPTABLE</a:t>
            </a:r>
            <a:r>
              <a:rPr lang="en-ZA" dirty="0"/>
              <a:t>:</a:t>
            </a:r>
          </a:p>
          <a:p>
            <a:endParaRPr lang="en-ZA" dirty="0"/>
          </a:p>
          <a:p>
            <a:pPr>
              <a:buFont typeface="Wingdings"/>
              <a:buChar char="L"/>
            </a:pPr>
            <a:r>
              <a:rPr lang="en-ZA" dirty="0">
                <a:sym typeface="Wingdings" pitchFamily="2" charset="2"/>
              </a:rPr>
              <a:t>Too short shorts / dresses / skirts</a:t>
            </a:r>
          </a:p>
          <a:p>
            <a:endParaRPr lang="en-ZA" dirty="0">
              <a:sym typeface="Wingdings" pitchFamily="2" charset="2"/>
            </a:endParaRPr>
          </a:p>
          <a:p>
            <a:pPr>
              <a:buFont typeface="Wingdings"/>
              <a:buChar char="L"/>
            </a:pPr>
            <a:r>
              <a:rPr lang="en-ZA" dirty="0">
                <a:sym typeface="Wingdings" pitchFamily="2" charset="2"/>
              </a:rPr>
              <a:t>Bare midriff , see-through / revealing clothes</a:t>
            </a:r>
          </a:p>
          <a:p>
            <a:endParaRPr lang="en-ZA" dirty="0">
              <a:sym typeface="Wingdings" pitchFamily="2" charset="2"/>
            </a:endParaRPr>
          </a:p>
          <a:p>
            <a:pPr>
              <a:buFont typeface="Wingdings"/>
              <a:buChar char="L"/>
            </a:pPr>
            <a:r>
              <a:rPr lang="en-ZA" dirty="0">
                <a:sym typeface="Wingdings" pitchFamily="2" charset="2"/>
              </a:rPr>
              <a:t>Jogger shorts, rugby shorts</a:t>
            </a:r>
          </a:p>
          <a:p>
            <a:endParaRPr lang="en-ZA" dirty="0">
              <a:sym typeface="Wingdings" pitchFamily="2" charset="2"/>
            </a:endParaRPr>
          </a:p>
          <a:p>
            <a:pPr>
              <a:buFont typeface="Wingdings"/>
              <a:buChar char="L"/>
            </a:pPr>
            <a:r>
              <a:rPr lang="en-ZA" dirty="0">
                <a:sym typeface="Wingdings" pitchFamily="2" charset="2"/>
              </a:rPr>
              <a:t>T-shirts with offensive language / slogans</a:t>
            </a: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r>
              <a:rPr lang="en-ZA" i="1" dirty="0">
                <a:solidFill>
                  <a:srgbClr val="00B0F0"/>
                </a:solidFill>
                <a:sym typeface="Wingdings" pitchFamily="2" charset="2"/>
              </a:rPr>
              <a:t>Lecturers reserve the right to ask a student to leave the venue if inappropriately dressed </a:t>
            </a:r>
            <a:endParaRPr lang="en-ZA" dirty="0">
              <a:solidFill>
                <a:srgbClr val="00B0F0"/>
              </a:solidFill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39341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CLASS ATTENDANCE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16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338797" y="1311619"/>
            <a:ext cx="8183881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ZA" sz="2000" dirty="0"/>
              <a:t>Students are expected to be in class 100% of the time!</a:t>
            </a:r>
          </a:p>
          <a:p>
            <a:pPr>
              <a:buFont typeface="Wingdings" pitchFamily="2" charset="2"/>
              <a:buChar char="q"/>
            </a:pPr>
            <a:r>
              <a:rPr lang="en-ZA" sz="2000" dirty="0"/>
              <a:t>When absent – student must have valid reason (Medical Certificate)</a:t>
            </a:r>
          </a:p>
          <a:p>
            <a:pPr>
              <a:buFont typeface="Wingdings" pitchFamily="2" charset="2"/>
              <a:buChar char="q"/>
            </a:pPr>
            <a:r>
              <a:rPr lang="en-ZA" sz="2000" dirty="0"/>
              <a:t>If absent from test / assignment without valid Medical Certificate – ZERO mark will be allocated. </a:t>
            </a:r>
            <a:r>
              <a:rPr lang="en-ZA" sz="2000" dirty="0">
                <a:solidFill>
                  <a:srgbClr val="FF0000"/>
                </a:solidFill>
              </a:rPr>
              <a:t>NO RE-ASSESSMENT!!!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ZA" sz="2000" dirty="0"/>
              <a:t>Students must have 80% ATTENDANCE to be able  to write exams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ZA" sz="2000" dirty="0"/>
              <a:t>Attendance on progress report will also serve as a written warning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ZA" sz="2000" dirty="0"/>
              <a:t>Senior lecturer/ HOD + Student Counsellor deal with absenteeism </a:t>
            </a: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  <a:p>
            <a:pPr marL="0" indent="0"/>
            <a:r>
              <a:rPr lang="en-ZA" sz="2400" u="sng" dirty="0">
                <a:solidFill>
                  <a:srgbClr val="FF0000"/>
                </a:solidFill>
              </a:rPr>
              <a:t>PLEASE NOTE!!</a:t>
            </a:r>
          </a:p>
          <a:p>
            <a:pPr marL="0" indent="0"/>
            <a:r>
              <a:rPr lang="en-ZA" sz="2400" dirty="0"/>
              <a:t>STUDENTS WITH LESS THAN 80% CLASS ATTENDANCE WILL NOT  BE ALLOWED TO WRITE EXTERNAL EXAMINATIONS</a:t>
            </a:r>
          </a:p>
        </p:txBody>
      </p:sp>
    </p:spTree>
    <p:extLst>
      <p:ext uri="{BB962C8B-B14F-4D97-AF65-F5344CB8AC3E}">
        <p14:creationId xmlns:p14="http://schemas.microsoft.com/office/powerpoint/2010/main" val="1854224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PAYMENT of CLASS FEES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Statements will be issued on request.</a:t>
            </a:r>
            <a:endParaRPr lang="en-ZA" sz="1400" kern="1400" dirty="0">
              <a:latin typeface="Times New Roman"/>
              <a:ea typeface="Times New Roman"/>
            </a:endParaRPr>
          </a:p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No student will be given results or allowed to re-register if class fees are not settled in full.</a:t>
            </a:r>
            <a:endParaRPr lang="en-ZA" sz="1400" kern="1400" dirty="0">
              <a:latin typeface="Times New Roman"/>
              <a:ea typeface="Times New Roman"/>
            </a:endParaRPr>
          </a:p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Students and their parents/guardians are responsible for the payment of fees.</a:t>
            </a:r>
            <a:endParaRPr lang="en-ZA" sz="1400" kern="1400" dirty="0">
              <a:latin typeface="Times New Roman"/>
              <a:ea typeface="Times New Roman"/>
            </a:endParaRPr>
          </a:p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It is the responsibility of each student to enquire about outstanding fees on a regular basis. </a:t>
            </a:r>
          </a:p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This information is also available on the student portal.</a:t>
            </a:r>
            <a:endParaRPr lang="en-ZA" sz="1400" kern="1400" dirty="0">
              <a:latin typeface="Times New Roman"/>
              <a:ea typeface="Times New Roman"/>
            </a:endParaRPr>
          </a:p>
          <a:p>
            <a:pPr hangingPunct="0">
              <a:spcAft>
                <a:spcPts val="0"/>
              </a:spcAft>
              <a:tabLst>
                <a:tab pos="-237490" algn="l"/>
                <a:tab pos="548640" algn="l"/>
                <a:tab pos="731520" algn="l"/>
                <a:tab pos="914400" algn="l"/>
              </a:tabLst>
            </a:pPr>
            <a:endParaRPr lang="en-US" sz="1400" kern="1400" dirty="0">
              <a:latin typeface="Arial"/>
              <a:ea typeface="Times New Roman"/>
            </a:endParaRPr>
          </a:p>
          <a:p>
            <a:pPr hangingPunct="0">
              <a:spcAft>
                <a:spcPts val="0"/>
              </a:spcAft>
              <a:tabLst>
                <a:tab pos="-237490" algn="l"/>
                <a:tab pos="548640" algn="l"/>
                <a:tab pos="731520" algn="l"/>
                <a:tab pos="914400" algn="l"/>
              </a:tabLst>
            </a:pPr>
            <a:endParaRPr lang="en-ZA" sz="1400" kern="1400" dirty="0">
              <a:latin typeface="Times New Roman"/>
              <a:ea typeface="Times New Roman"/>
            </a:endParaRPr>
          </a:p>
          <a:p>
            <a:pPr marL="200660" indent="-200660" hangingPunct="0">
              <a:spcAft>
                <a:spcPts val="0"/>
              </a:spcAft>
              <a:tabLst>
                <a:tab pos="-237490" algn="l"/>
                <a:tab pos="548640" algn="l"/>
                <a:tab pos="731520" algn="l"/>
                <a:tab pos="914400" algn="l"/>
              </a:tabLst>
            </a:pPr>
            <a:r>
              <a:rPr lang="en-US" b="1" i="1" u="sng" kern="1400" dirty="0">
                <a:solidFill>
                  <a:srgbClr val="00B0F0"/>
                </a:solidFill>
                <a:latin typeface="Arial"/>
                <a:ea typeface="Times New Roman"/>
              </a:rPr>
              <a:t>Please note that many students find it difficult to re-register due to outstanding fees in the next academic year.</a:t>
            </a:r>
            <a:endParaRPr lang="en-ZA" sz="1400" b="1" i="1" kern="1400" dirty="0">
              <a:solidFill>
                <a:srgbClr val="00B0F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9856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STUDENT DETAILS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18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Students are requested to complete registration forms with the necessary accuracy.</a:t>
            </a:r>
            <a:endParaRPr lang="en-ZA" sz="1400" kern="1400" dirty="0">
              <a:latin typeface="Times New Roman"/>
              <a:ea typeface="Times New Roman"/>
            </a:endParaRPr>
          </a:p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Students are also requested to update their personal information if and when any changes occur.</a:t>
            </a:r>
            <a:endParaRPr lang="en-ZA" sz="1400" kern="1400" dirty="0">
              <a:latin typeface="Times New Roman"/>
              <a:ea typeface="Times New Roman"/>
            </a:endParaRPr>
          </a:p>
          <a:p>
            <a:pPr marL="285750" lvl="0" indent="-28575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Students are requested to ensure that their contact detail especially cell phone numbers are correct on the system. This will ensure that they do get SMS’s that are sent out.</a:t>
            </a:r>
          </a:p>
          <a:p>
            <a:pPr lvl="0" hangingPunct="0">
              <a:buSzPts val="1100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US" sz="1400" kern="1400" dirty="0">
              <a:latin typeface="Arial"/>
              <a:ea typeface="Times New Roman"/>
            </a:endParaRPr>
          </a:p>
          <a:p>
            <a:pPr marL="0" lvl="0" indent="0" hangingPunct="0">
              <a:buSzPts val="1100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4800" kern="1400" dirty="0">
                <a:solidFill>
                  <a:srgbClr val="FF0000"/>
                </a:solidFill>
                <a:latin typeface="Arial"/>
                <a:ea typeface="Times New Roman"/>
              </a:rPr>
              <a:t>NB!! </a:t>
            </a:r>
            <a:r>
              <a:rPr lang="en-US" sz="2400" u="sng" kern="1400" dirty="0">
                <a:latin typeface="Arial"/>
                <a:ea typeface="Times New Roman"/>
              </a:rPr>
              <a:t>DO NOT CHANGE YOUR CELLPHONE NUMBER</a:t>
            </a:r>
            <a:endParaRPr lang="en-ZA" sz="2400" u="sng" kern="14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3763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ISSUING of CERTIFICATES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19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2800" kern="1400" dirty="0">
                <a:latin typeface="Arial"/>
                <a:ea typeface="Times New Roman"/>
              </a:rPr>
              <a:t>The College has no control over the issuing of National Certificates.  </a:t>
            </a:r>
          </a:p>
          <a:p>
            <a:pPr marL="457200" lvl="0" indent="-45720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2800" kern="1400" dirty="0">
                <a:latin typeface="Arial"/>
                <a:ea typeface="Times New Roman"/>
              </a:rPr>
              <a:t>The Department of Higher Education / </a:t>
            </a:r>
            <a:r>
              <a:rPr lang="en-US" sz="2800" kern="1400" dirty="0" err="1">
                <a:latin typeface="Arial"/>
                <a:ea typeface="Times New Roman"/>
              </a:rPr>
              <a:t>Umalusi</a:t>
            </a:r>
            <a:r>
              <a:rPr lang="en-US" sz="2800" kern="1400" dirty="0">
                <a:latin typeface="Arial"/>
                <a:ea typeface="Times New Roman"/>
              </a:rPr>
              <a:t> will automatically issue a certificate to a candidate if he/she qualifies for a certificate.</a:t>
            </a:r>
            <a:endParaRPr lang="en-ZA" sz="2000" kern="1400" dirty="0">
              <a:latin typeface="Times New Roman"/>
              <a:ea typeface="Times New Roman"/>
            </a:endParaRPr>
          </a:p>
          <a:p>
            <a:pPr marL="457200" lvl="0" indent="-457200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2800" kern="1400" dirty="0">
                <a:latin typeface="Arial"/>
                <a:ea typeface="Times New Roman"/>
              </a:rPr>
              <a:t>Candidates will be informed and must collect certificates from the campus Administration office and sign for it.</a:t>
            </a:r>
            <a:endParaRPr lang="en-ZA" sz="2000" kern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333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1"/>
            <a:ext cx="6400800" cy="1752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1524000"/>
            <a:ext cx="8839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sz="4000" b="1" dirty="0"/>
          </a:p>
          <a:p>
            <a:pPr algn="ctr"/>
            <a:r>
              <a:rPr lang="en-ZA" sz="8000" b="1" dirty="0">
                <a:solidFill>
                  <a:srgbClr val="FFFF00"/>
                </a:solidFill>
                <a:latin typeface="Jokerman" panose="04090605060D06020702" pitchFamily="82" charset="0"/>
              </a:rPr>
              <a:t>WELCOME</a:t>
            </a:r>
          </a:p>
          <a:p>
            <a:pPr algn="ctr"/>
            <a:r>
              <a:rPr lang="en-ZA" sz="5400" b="1" dirty="0"/>
              <a:t>to</a:t>
            </a:r>
          </a:p>
          <a:p>
            <a:pPr algn="ctr"/>
            <a:r>
              <a:rPr lang="en-ZA" sz="5400" b="1" dirty="0"/>
              <a:t>QUEENSTOWN CAMPUS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 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82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34" y="38017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0" y="1573145"/>
            <a:ext cx="67056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800" dirty="0">
              <a:solidFill>
                <a:srgbClr val="FFFF00"/>
              </a:solidFill>
            </a:endParaRPr>
          </a:p>
          <a:p>
            <a:pPr algn="ctr"/>
            <a:r>
              <a:rPr lang="en-GB" sz="4800" dirty="0">
                <a:solidFill>
                  <a:srgbClr val="FFFF00"/>
                </a:solidFill>
              </a:rPr>
              <a:t>ACADEMIC MATTERS ….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8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FFFF00"/>
                </a:solidFill>
              </a:rPr>
              <a:t>INTERNAL CONTINOUS ASSESSMENT (ICASS)</a:t>
            </a:r>
            <a:endParaRPr lang="en-ZA" sz="44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21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344658" y="1260812"/>
            <a:ext cx="818388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ZA" dirty="0">
              <a:sym typeface="Wingdings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000" dirty="0">
                <a:sym typeface="Wingdings" pitchFamily="2" charset="2"/>
              </a:rPr>
              <a:t>Internal assessment consist of THREE tasks, i.e., TEST, ASSIGNMENT and INTERNAL EXAMINATIONS – which lead to the compilation of the semester mark (ICASS)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ZA" sz="2000" dirty="0">
              <a:sym typeface="Wingdings" pitchFamily="2" charset="2"/>
            </a:endParaRPr>
          </a:p>
          <a:p>
            <a:endParaRPr lang="en-ZA" sz="2000" dirty="0">
              <a:sym typeface="Wingdings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000" dirty="0">
                <a:sym typeface="Wingdings" pitchFamily="2" charset="2"/>
              </a:rPr>
              <a:t>A candidate must obtain a 40% minimum mark to get admission to the final External Examination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ZA" sz="2000" dirty="0">
              <a:sym typeface="Wingdings" pitchFamily="2" charset="2"/>
            </a:endParaRPr>
          </a:p>
          <a:p>
            <a:endParaRPr lang="en-ZA" sz="2000" dirty="0">
              <a:sym typeface="Wingdings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000" dirty="0">
                <a:sym typeface="Wingdings" pitchFamily="2" charset="2"/>
              </a:rPr>
              <a:t>Each student must complete the stipulated number of assessment tasks for each subject in a Report 191 academic cycle.</a:t>
            </a:r>
          </a:p>
        </p:txBody>
      </p:sp>
    </p:spTree>
    <p:extLst>
      <p:ext uri="{BB962C8B-B14F-4D97-AF65-F5344CB8AC3E}">
        <p14:creationId xmlns:p14="http://schemas.microsoft.com/office/powerpoint/2010/main" val="2089275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SUBJECTS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620B-2A3E-05BA-912A-005CEB84D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33860"/>
              </p:ext>
            </p:extLst>
          </p:nvPr>
        </p:nvGraphicFramePr>
        <p:xfrm>
          <a:off x="533400" y="1397000"/>
          <a:ext cx="8183880" cy="3689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960">
                  <a:extLst>
                    <a:ext uri="{9D8B030D-6E8A-4147-A177-3AD203B41FA5}">
                      <a16:colId xmlns:a16="http://schemas.microsoft.com/office/drawing/2014/main" val="4193302785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4011017406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2588544908"/>
                    </a:ext>
                  </a:extLst>
                </a:gridCol>
              </a:tblGrid>
              <a:tr h="589905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BUSINESS MANAGEMENT </a:t>
                      </a:r>
                      <a:endParaRPr lang="en-ZA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5479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N4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N5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N6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8016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Entrepreneurship &amp; Business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Entrepreneurship &amp; Business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Entrepreneurship &amp; Business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2453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Management Communication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Sales Management  N5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Sale Management N6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0183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Financial Accounting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Financial Accounting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Financial Accounting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374784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Computer Practice N4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Computerised Financial Systems N4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Computer Practice N5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5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625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SUBJECTS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620B-2A3E-05BA-912A-005CEB84D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476870"/>
              </p:ext>
            </p:extLst>
          </p:nvPr>
        </p:nvGraphicFramePr>
        <p:xfrm>
          <a:off x="533400" y="1397000"/>
          <a:ext cx="8183880" cy="358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960">
                  <a:extLst>
                    <a:ext uri="{9D8B030D-6E8A-4147-A177-3AD203B41FA5}">
                      <a16:colId xmlns:a16="http://schemas.microsoft.com/office/drawing/2014/main" val="4193302785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4011017406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2588544908"/>
                    </a:ext>
                  </a:extLst>
                </a:gridCol>
              </a:tblGrid>
              <a:tr h="589905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PUBLIC MANAGEMENT</a:t>
                      </a:r>
                      <a:endParaRPr lang="en-ZA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5479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N4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N5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N6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8016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Entrepreneurship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 Relations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 Law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2453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Public Administration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 Administration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 Administration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0183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Management Communication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 Finance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Public Finance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374784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Computer Practice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Municipal Administration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Municipal Administration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5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45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SUBJECTS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620B-2A3E-05BA-912A-005CEB84D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89828"/>
              </p:ext>
            </p:extLst>
          </p:nvPr>
        </p:nvGraphicFramePr>
        <p:xfrm>
          <a:off x="533400" y="1397000"/>
          <a:ext cx="8183880" cy="363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960">
                  <a:extLst>
                    <a:ext uri="{9D8B030D-6E8A-4147-A177-3AD203B41FA5}">
                      <a16:colId xmlns:a16="http://schemas.microsoft.com/office/drawing/2014/main" val="4193302785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4011017406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2588544908"/>
                    </a:ext>
                  </a:extLst>
                </a:gridCol>
              </a:tblGrid>
              <a:tr h="589905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HUMAN RESOURCE MANAGEMENT </a:t>
                      </a:r>
                      <a:endParaRPr lang="en-ZA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5479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N4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N5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N6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8016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Entrepreneurship &amp; Business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Entrepreneurship &amp; Business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Entrepreneurship &amp; Business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2453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Management Communication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Labour Relations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Labour Relations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0183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Personnel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Personnel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Personnel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374784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Computer Practice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Personnel Training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Personnel Training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5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18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SUBJECTS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620B-2A3E-05BA-912A-005CEB84D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912054"/>
              </p:ext>
            </p:extLst>
          </p:nvPr>
        </p:nvGraphicFramePr>
        <p:xfrm>
          <a:off x="533400" y="1397000"/>
          <a:ext cx="8183880" cy="353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960">
                  <a:extLst>
                    <a:ext uri="{9D8B030D-6E8A-4147-A177-3AD203B41FA5}">
                      <a16:colId xmlns:a16="http://schemas.microsoft.com/office/drawing/2014/main" val="4193302785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4011017406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2588544908"/>
                    </a:ext>
                  </a:extLst>
                </a:gridCol>
              </a:tblGrid>
              <a:tr h="589905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MANAGEMENT ASSISTANT</a:t>
                      </a:r>
                      <a:endParaRPr lang="en-ZA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5479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N4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N5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N6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8016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Computer Practice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Computer Practice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Computer Practice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2453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Information Processing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Information Processing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Information Processing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0183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Office Practice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Office Practice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Office Practice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374784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Communication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Communication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Communication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5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710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SUBJECTS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26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620B-2A3E-05BA-912A-005CEB84D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426860"/>
              </p:ext>
            </p:extLst>
          </p:nvPr>
        </p:nvGraphicFramePr>
        <p:xfrm>
          <a:off x="533400" y="1397000"/>
          <a:ext cx="8183880" cy="363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960">
                  <a:extLst>
                    <a:ext uri="{9D8B030D-6E8A-4147-A177-3AD203B41FA5}">
                      <a16:colId xmlns:a16="http://schemas.microsoft.com/office/drawing/2014/main" val="4193302785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4011017406"/>
                    </a:ext>
                  </a:extLst>
                </a:gridCol>
                <a:gridCol w="2727960">
                  <a:extLst>
                    <a:ext uri="{9D8B030D-6E8A-4147-A177-3AD203B41FA5}">
                      <a16:colId xmlns:a16="http://schemas.microsoft.com/office/drawing/2014/main" val="2588544908"/>
                    </a:ext>
                  </a:extLst>
                </a:gridCol>
              </a:tblGrid>
              <a:tr h="589905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FINANCIAL MANAGEMENT </a:t>
                      </a:r>
                      <a:endParaRPr lang="en-ZA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5479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N4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N5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N6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8016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Entrepreneurship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Entrepreneurship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Income Tax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24532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Computerised Financial Systems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Computerised Financial Systems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Computerised Financial Systems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0183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Management Communication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Cost Management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Cost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374784"/>
                  </a:ext>
                </a:extLst>
              </a:tr>
              <a:tr h="589905">
                <a:tc>
                  <a:txBody>
                    <a:bodyPr/>
                    <a:lstStyle/>
                    <a:p>
                      <a:r>
                        <a:rPr lang="en-GB" dirty="0"/>
                        <a:t>Financial Accounting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Financial Accounting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Financial Accounting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5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602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077" y="1564100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WEIGHTING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EF79BC-BE29-D180-9767-D02CC3CAEB0A}"/>
              </a:ext>
            </a:extLst>
          </p:cNvPr>
          <p:cNvSpPr txBox="1"/>
          <p:nvPr/>
        </p:nvSpPr>
        <p:spPr>
          <a:xfrm>
            <a:off x="795996" y="1312471"/>
            <a:ext cx="8183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  <a:p>
            <a:endParaRPr lang="en-ZA" dirty="0">
              <a:sym typeface="Wingdings" pitchFamily="2" charset="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620B-2A3E-05BA-912A-005CEB84D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487782"/>
              </p:ext>
            </p:extLst>
          </p:nvPr>
        </p:nvGraphicFramePr>
        <p:xfrm>
          <a:off x="795996" y="1226268"/>
          <a:ext cx="7410157" cy="3118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479">
                  <a:extLst>
                    <a:ext uri="{9D8B030D-6E8A-4147-A177-3AD203B41FA5}">
                      <a16:colId xmlns:a16="http://schemas.microsoft.com/office/drawing/2014/main" val="4193302785"/>
                    </a:ext>
                  </a:extLst>
                </a:gridCol>
                <a:gridCol w="1411458">
                  <a:extLst>
                    <a:ext uri="{9D8B030D-6E8A-4147-A177-3AD203B41FA5}">
                      <a16:colId xmlns:a16="http://schemas.microsoft.com/office/drawing/2014/main" val="4011017406"/>
                    </a:ext>
                  </a:extLst>
                </a:gridCol>
                <a:gridCol w="1774667">
                  <a:extLst>
                    <a:ext uri="{9D8B030D-6E8A-4147-A177-3AD203B41FA5}">
                      <a16:colId xmlns:a16="http://schemas.microsoft.com/office/drawing/2014/main" val="2588544908"/>
                    </a:ext>
                  </a:extLst>
                </a:gridCol>
                <a:gridCol w="1881553">
                  <a:extLst>
                    <a:ext uri="{9D8B030D-6E8A-4147-A177-3AD203B41FA5}">
                      <a16:colId xmlns:a16="http://schemas.microsoft.com/office/drawing/2014/main" val="1980149224"/>
                    </a:ext>
                  </a:extLst>
                </a:gridCol>
              </a:tblGrid>
              <a:tr h="759116">
                <a:tc gridSpan="4"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Contribution to the ICASS mark</a:t>
                      </a:r>
                      <a:endParaRPr lang="en-ZA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54792"/>
                  </a:ext>
                </a:extLst>
              </a:tr>
              <a:tr h="945975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Assignment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Test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Internal Examination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80162"/>
                  </a:ext>
                </a:extLst>
              </a:tr>
              <a:tr h="678083">
                <a:tc>
                  <a:txBody>
                    <a:bodyPr/>
                    <a:lstStyle/>
                    <a:p>
                      <a:r>
                        <a:rPr lang="en-GB" dirty="0"/>
                        <a:t>20%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100%</a:t>
                      </a:r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24532"/>
                  </a:ext>
                </a:extLst>
              </a:tr>
              <a:tr h="735758">
                <a:tc gridSpan="4">
                  <a:txBody>
                    <a:bodyPr/>
                    <a:lstStyle/>
                    <a:p>
                      <a:r>
                        <a:rPr lang="en-GB" b="1" i="1" dirty="0">
                          <a:solidFill>
                            <a:schemeClr val="tx1"/>
                          </a:solidFill>
                        </a:rPr>
                        <a:t>* </a:t>
                      </a:r>
                      <a:r>
                        <a:rPr lang="en-GB" b="1" i="1" dirty="0">
                          <a:solidFill>
                            <a:srgbClr val="7030A0"/>
                          </a:solidFill>
                        </a:rPr>
                        <a:t>A student’s ICASS mark should be 40% and more to qualify for the External Examination </a:t>
                      </a:r>
                      <a:r>
                        <a:rPr lang="en-GB" b="1" i="1" dirty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ZA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0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090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ZA" sz="6600" b="1" i="1" dirty="0">
                <a:solidFill>
                  <a:srgbClr val="FFFF00"/>
                </a:solidFill>
              </a:rPr>
              <a:t>SPORT,CULTURE &amp; OTHER</a:t>
            </a:r>
          </a:p>
        </p:txBody>
      </p:sp>
    </p:spTree>
    <p:extLst>
      <p:ext uri="{BB962C8B-B14F-4D97-AF65-F5344CB8AC3E}">
        <p14:creationId xmlns:p14="http://schemas.microsoft.com/office/powerpoint/2010/main" val="856777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R191 students need to complete a further 18 months “in-service” training which will allow them to apply for a Diploma.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Further information will be shared throughout your course.</a:t>
            </a:r>
            <a:endParaRPr lang="en-ZA" dirty="0"/>
          </a:p>
          <a:p>
            <a:pPr algn="l"/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29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7772400" cy="1470025"/>
          </a:xfrm>
        </p:spPr>
        <p:txBody>
          <a:bodyPr>
            <a:noAutofit/>
          </a:bodyPr>
          <a:lstStyle/>
          <a:p>
            <a:r>
              <a:rPr lang="en-ZA" sz="6000" b="1" i="1" dirty="0">
                <a:solidFill>
                  <a:srgbClr val="FFFF00"/>
                </a:solidFill>
              </a:rPr>
              <a:t>JOB PLACEMENTS</a:t>
            </a:r>
          </a:p>
        </p:txBody>
      </p:sp>
    </p:spTree>
    <p:extLst>
      <p:ext uri="{BB962C8B-B14F-4D97-AF65-F5344CB8AC3E}">
        <p14:creationId xmlns:p14="http://schemas.microsoft.com/office/powerpoint/2010/main" val="358102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" y="2211843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 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E3B7DA-418C-4A33-0120-1AC1722F7383}"/>
              </a:ext>
            </a:extLst>
          </p:cNvPr>
          <p:cNvSpPr txBox="1"/>
          <p:nvPr/>
        </p:nvSpPr>
        <p:spPr>
          <a:xfrm>
            <a:off x="2743200" y="141753"/>
            <a:ext cx="449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FFFF00"/>
                </a:solidFill>
              </a:rPr>
              <a:t>VISION</a:t>
            </a:r>
            <a:endParaRPr lang="en-ZA" sz="6000" b="1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374C8C-3DAB-379B-B764-676AF8BBEA46}"/>
              </a:ext>
            </a:extLst>
          </p:cNvPr>
          <p:cNvSpPr txBox="1"/>
          <p:nvPr/>
        </p:nvSpPr>
        <p:spPr>
          <a:xfrm>
            <a:off x="1143001" y="1686635"/>
            <a:ext cx="708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To be an institution of FIRST choice in providing Technical and Vocational Education and Training for the realisation of workforce to support inclusive growth.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9046892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/>
          </a:bodyPr>
          <a:lstStyle/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dirty="0"/>
              <a:t>A Career Guidance Officer (CGO) is available on site.</a:t>
            </a:r>
          </a:p>
          <a:p>
            <a:pPr algn="l"/>
            <a:endParaRPr lang="en-GB" dirty="0"/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GB" dirty="0"/>
              <a:t>Assistance regarding subject choices, emotional problems, social issues, etc.</a:t>
            </a:r>
            <a:endParaRPr lang="en-ZA" dirty="0"/>
          </a:p>
          <a:p>
            <a:pPr algn="l"/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30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7772400" cy="1470025"/>
          </a:xfrm>
        </p:spPr>
        <p:txBody>
          <a:bodyPr>
            <a:noAutofit/>
          </a:bodyPr>
          <a:lstStyle/>
          <a:p>
            <a:r>
              <a:rPr lang="en-ZA" sz="4800" b="1" i="1" dirty="0">
                <a:solidFill>
                  <a:srgbClr val="FFFF00"/>
                </a:solidFill>
              </a:rPr>
              <a:t>STUDENT COUNSELLING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8A01D2-86AB-33A0-367B-5FA9C1D1A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425" y="4419599"/>
            <a:ext cx="3731075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702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 lnSpcReduction="10000"/>
          </a:bodyPr>
          <a:lstStyle/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Students may only receive messages in special cases of emergency.</a:t>
            </a:r>
            <a:endParaRPr lang="en-ZA" sz="24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Students should, therefore not encourage family or friends to phone to the college.</a:t>
            </a:r>
            <a:endParaRPr lang="en-ZA" sz="24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No mail for students will be accepted at the college. </a:t>
            </a:r>
            <a:endParaRPr lang="en-ZA" sz="24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kern="1400" dirty="0">
                <a:latin typeface="Arial"/>
                <a:ea typeface="Times New Roman"/>
              </a:rPr>
              <a:t>No staff member will sign or accept parcels on behalf of students.</a:t>
            </a:r>
            <a:endParaRPr lang="en-ZA" sz="2400" kern="1400" dirty="0">
              <a:latin typeface="Times New Roman"/>
              <a:ea typeface="Times New Roman"/>
            </a:endParaRPr>
          </a:p>
          <a:p>
            <a:pPr marL="342900" lvl="0" indent="-3429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2400" kern="1400" dirty="0">
              <a:latin typeface="Times New Roman"/>
              <a:ea typeface="Times New Roman"/>
            </a:endParaRPr>
          </a:p>
          <a:p>
            <a:pPr algn="l"/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ZA" sz="4800" b="1" i="1" dirty="0">
                <a:solidFill>
                  <a:srgbClr val="FFFF00"/>
                </a:solidFill>
              </a:rPr>
              <a:t>MAIL / TELEPHONE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680715-724D-D16E-952B-C90343A5F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4565505"/>
            <a:ext cx="1472418" cy="137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90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 fontScale="85000" lnSpcReduction="20000"/>
          </a:bodyPr>
          <a:lstStyle/>
          <a:p>
            <a:pPr marL="342900" lvl="0" indent="-3429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24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19050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200" kern="1400" dirty="0">
                <a:latin typeface="Arial"/>
                <a:ea typeface="Times New Roman"/>
              </a:rPr>
              <a:t>Students are NOT allowed to park on college grounds</a:t>
            </a: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19050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32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19050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32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19050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200" kern="1400" dirty="0">
                <a:latin typeface="Arial"/>
                <a:ea typeface="Times New Roman"/>
              </a:rPr>
              <a:t>The carports / undercover-parking areas are for the use of staff only.</a:t>
            </a:r>
            <a:endParaRPr lang="en-US" sz="3200" i="1" u="sng" kern="1400" dirty="0">
              <a:latin typeface="Arial"/>
              <a:ea typeface="Times New Roman"/>
            </a:endParaRPr>
          </a:p>
          <a:p>
            <a:pPr lvl="0" algn="l" hangingPunct="0">
              <a:buSzPts val="1100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US" sz="3200" i="1" u="sng" kern="1400" dirty="0">
              <a:latin typeface="Arial"/>
              <a:ea typeface="Times New Roman"/>
            </a:endParaRPr>
          </a:p>
          <a:p>
            <a:pPr lvl="0" hangingPunct="0">
              <a:buSzPts val="1100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200" i="1" u="sng" kern="1400" dirty="0">
                <a:solidFill>
                  <a:srgbClr val="FFFF00"/>
                </a:solidFill>
                <a:latin typeface="Arial"/>
                <a:ea typeface="Times New Roman"/>
              </a:rPr>
              <a:t>No loitering is allowed near cars. Students will be held responsible if found guilty of damaging any car.</a:t>
            </a:r>
            <a:endParaRPr lang="en-ZA" sz="3200" i="1" kern="1400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algn="l"/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32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4800" b="1" i="1" dirty="0">
                <a:solidFill>
                  <a:srgbClr val="FFFF00"/>
                </a:solidFill>
              </a:rPr>
              <a:t>P</a:t>
            </a:r>
            <a:r>
              <a:rPr lang="en-ZA" sz="4800" b="1" i="1" dirty="0">
                <a:solidFill>
                  <a:srgbClr val="FFFF00"/>
                </a:solidFill>
              </a:rPr>
              <a:t>ARKING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25FE9C-8BD6-6D1D-3334-2D5C99901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923" y="826166"/>
            <a:ext cx="1444877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02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 fontScale="55000" lnSpcReduction="20000"/>
          </a:bodyPr>
          <a:lstStyle/>
          <a:p>
            <a:pPr marL="342900" lvl="0" indent="-3429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2400" kern="1400" dirty="0">
              <a:latin typeface="Times New Roman"/>
              <a:ea typeface="Times New Roman"/>
            </a:endParaRPr>
          </a:p>
          <a:p>
            <a:pPr algn="l">
              <a:buFont typeface="Wingdings" pitchFamily="2" charset="2"/>
              <a:buChar char="ü"/>
            </a:pPr>
            <a:r>
              <a:rPr lang="en-ZA" sz="3200" b="0" dirty="0"/>
              <a:t>Textbooks are issued to all registered students.</a:t>
            </a:r>
          </a:p>
          <a:p>
            <a:pPr marL="0" indent="0" algn="l"/>
            <a:endParaRPr lang="en-ZA" sz="3200" b="0" dirty="0"/>
          </a:p>
          <a:p>
            <a:pPr marL="285750" indent="-285750" algn="l">
              <a:buFont typeface="Wingdings" pitchFamily="2" charset="2"/>
              <a:buChar char="ü"/>
            </a:pPr>
            <a:r>
              <a:rPr lang="en-ZA" sz="3200" b="0" dirty="0"/>
              <a:t>If textbooks are lost, students have to pay </a:t>
            </a:r>
          </a:p>
          <a:p>
            <a:pPr marL="0" indent="0" algn="l"/>
            <a:endParaRPr lang="en-ZA" sz="3200" b="0" dirty="0"/>
          </a:p>
          <a:p>
            <a:pPr marL="0" indent="0" algn="l"/>
            <a:r>
              <a:rPr lang="en-ZA" sz="3200" b="0" dirty="0"/>
              <a:t>X   Photocopied textbooks are NOT ALLOWED  - it’s a CRIMINAL OFFENCE!</a:t>
            </a:r>
          </a:p>
          <a:p>
            <a:pPr marL="0" indent="0" algn="l"/>
            <a:endParaRPr lang="en-ZA" sz="3200" b="0" dirty="0"/>
          </a:p>
          <a:p>
            <a:pPr marL="285750" indent="-285750" algn="l">
              <a:buFont typeface="Wingdings" pitchFamily="2" charset="2"/>
              <a:buChar char="ü"/>
            </a:pPr>
            <a:r>
              <a:rPr lang="en-ZA" sz="3200" b="0" dirty="0"/>
              <a:t>Students will be issued with limited stationery</a:t>
            </a:r>
          </a:p>
          <a:p>
            <a:pPr marL="285750" indent="-285750" algn="l">
              <a:buFont typeface="Wingdings" pitchFamily="2" charset="2"/>
              <a:buChar char="ü"/>
            </a:pPr>
            <a:endParaRPr lang="en-ZA" sz="3200" b="0" dirty="0"/>
          </a:p>
          <a:p>
            <a:pPr marL="285750" indent="-285750" algn="l">
              <a:buFont typeface="Wingdings" pitchFamily="2" charset="2"/>
              <a:buChar char="ü"/>
            </a:pPr>
            <a:r>
              <a:rPr lang="en-US" sz="3200" b="0" dirty="0">
                <a:latin typeface="Arial"/>
                <a:ea typeface="Times New Roman"/>
              </a:rPr>
              <a:t>In cases where adequate textbooks do not exist, lecturers will compile their own sets of notes. </a:t>
            </a:r>
          </a:p>
          <a:p>
            <a:pPr algn="l"/>
            <a:endParaRPr lang="en-US" sz="3200" b="0" dirty="0">
              <a:latin typeface="Arial"/>
              <a:ea typeface="Times New Roman"/>
            </a:endParaRPr>
          </a:p>
          <a:p>
            <a:pPr marL="285750" indent="-285750" algn="l">
              <a:buFont typeface="Wingdings" pitchFamily="2" charset="2"/>
              <a:buChar char="ü"/>
            </a:pPr>
            <a:r>
              <a:rPr lang="en-US" sz="3200" b="0" dirty="0">
                <a:latin typeface="Arial"/>
                <a:ea typeface="Times New Roman"/>
              </a:rPr>
              <a:t>ALL TEXTBOOKS TO BE RETURNED IN GOOD CONDITION AT THE END OF THE ACADEMIC YEAR!!!</a:t>
            </a:r>
          </a:p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4800" b="1" i="1" dirty="0">
                <a:solidFill>
                  <a:srgbClr val="FFFF00"/>
                </a:solidFill>
              </a:rPr>
              <a:t>TEXTBOOKS</a:t>
            </a:r>
            <a:endParaRPr lang="en-ZA" sz="4800" b="1" i="1" dirty="0">
              <a:solidFill>
                <a:srgbClr val="FFFF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8E380B-761D-F77B-FAE6-46AE7DAF4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627" y="442119"/>
            <a:ext cx="1694835" cy="221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706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 fontScale="55000" lnSpcReduction="20000"/>
          </a:bodyPr>
          <a:lstStyle/>
          <a:p>
            <a:pPr algn="l">
              <a:spcAft>
                <a:spcPts val="0"/>
              </a:spcAft>
              <a:tabLst>
                <a:tab pos="-237490" algn="l"/>
                <a:tab pos="190500" algn="l"/>
                <a:tab pos="548640" algn="l"/>
                <a:tab pos="731520" algn="l"/>
                <a:tab pos="914400" algn="l"/>
              </a:tabLst>
            </a:pPr>
            <a:r>
              <a:rPr lang="en-GB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ONLY</a:t>
            </a:r>
            <a:r>
              <a:rPr lang="en-GB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 Official visits by parents/guardians to Campus Manager or  Head of Department or Senior Lecturer are allowed:</a:t>
            </a:r>
            <a:endParaRPr lang="en-ZA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Times New Roman"/>
              <a:cs typeface="Times New Roman"/>
            </a:endParaRPr>
          </a:p>
          <a:p>
            <a:pPr algn="l">
              <a:spcAft>
                <a:spcPts val="0"/>
              </a:spcAft>
              <a:tabLst>
                <a:tab pos="-237490" algn="l"/>
                <a:tab pos="190500" algn="l"/>
                <a:tab pos="548640" algn="l"/>
                <a:tab pos="731520" algn="l"/>
                <a:tab pos="914400" algn="l"/>
              </a:tabLst>
            </a:pPr>
            <a:r>
              <a:rPr lang="en-GB" sz="2200" dirty="0">
                <a:latin typeface="Arial"/>
                <a:ea typeface="Times New Roman"/>
                <a:cs typeface="Times New Roman"/>
              </a:rPr>
              <a:t> </a:t>
            </a:r>
            <a:endParaRPr lang="en-ZA" sz="4800" dirty="0">
              <a:latin typeface="Arial"/>
              <a:ea typeface="Times New Roman"/>
              <a:cs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300" kern="1400" dirty="0">
                <a:latin typeface="Arial"/>
                <a:ea typeface="Times New Roman"/>
              </a:rPr>
              <a:t>Parents/guardians should make an appointment with the specific person.</a:t>
            </a:r>
            <a:endParaRPr lang="en-ZA" sz="33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300" kern="1400" dirty="0">
                <a:latin typeface="Arial"/>
                <a:ea typeface="Times New Roman"/>
              </a:rPr>
              <a:t>They should report at administration office 5 minutes before the appointment time.</a:t>
            </a:r>
            <a:endParaRPr lang="en-ZA" sz="33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300" kern="1400" dirty="0">
                <a:latin typeface="Arial"/>
                <a:ea typeface="Times New Roman"/>
              </a:rPr>
              <a:t>An administration staff member will accompany the person to the specific office.</a:t>
            </a:r>
            <a:endParaRPr lang="en-ZA" sz="33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300" kern="1400" dirty="0">
                <a:latin typeface="Arial"/>
                <a:ea typeface="Times New Roman"/>
              </a:rPr>
              <a:t>If the person is more than 10 minutes late, the appointment will be cancelled.</a:t>
            </a:r>
            <a:endParaRPr lang="en-ZA" sz="330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300" kern="1400" dirty="0">
                <a:latin typeface="Arial"/>
                <a:ea typeface="Times New Roman"/>
              </a:rPr>
              <a:t>No parent/guardian will be allowed to phone or visit the principal or staff members at home. </a:t>
            </a:r>
          </a:p>
          <a:p>
            <a:pPr lvl="0" algn="l" hangingPunct="0">
              <a:buSzPts val="1100"/>
              <a:buFont typeface="Wingdings"/>
              <a:buChar char="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US" sz="1200" kern="1400" dirty="0">
              <a:latin typeface="Arial"/>
              <a:ea typeface="Times New Roman"/>
            </a:endParaRPr>
          </a:p>
          <a:p>
            <a:pPr lvl="0" algn="l" hangingPunct="0">
              <a:buSzPts val="1100"/>
              <a:buFont typeface="Wingdings"/>
              <a:buChar char="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1800" kern="1400" dirty="0">
              <a:latin typeface="Times New Roman"/>
              <a:ea typeface="Times New Roman"/>
            </a:endParaRPr>
          </a:p>
          <a:p>
            <a:pPr lvl="0" hangingPunct="0">
              <a:buSzPts val="1100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r>
              <a:rPr lang="en-US" sz="3600" i="1" kern="1400" dirty="0">
                <a:solidFill>
                  <a:srgbClr val="FFFF00"/>
                </a:solidFill>
                <a:latin typeface="Arial"/>
                <a:ea typeface="Times New Roman"/>
              </a:rPr>
              <a:t>Appointments may only take place on campus</a:t>
            </a:r>
            <a:r>
              <a:rPr lang="en-US" sz="3200" kern="1400" dirty="0">
                <a:latin typeface="Arial"/>
                <a:ea typeface="Times New Roman"/>
              </a:rPr>
              <a:t>.</a:t>
            </a:r>
            <a:endParaRPr lang="en-ZA" sz="3200" kern="1400" dirty="0">
              <a:latin typeface="Times New Roman"/>
              <a:ea typeface="Times New Roman"/>
            </a:endParaRPr>
          </a:p>
          <a:p>
            <a:pPr marL="342900" lvl="0" indent="-342900" algn="l" hangingPunct="0">
              <a:buSzPts val="1100"/>
              <a:buFont typeface="Wingdings" panose="05000000000000000000" pitchFamily="2" charset="2"/>
              <a:buChar char="q"/>
              <a:tabLst>
                <a:tab pos="-237490" algn="l"/>
                <a:tab pos="228600" algn="l"/>
                <a:tab pos="548640" algn="l"/>
                <a:tab pos="731520" algn="l"/>
                <a:tab pos="914400" algn="l"/>
              </a:tabLst>
            </a:pPr>
            <a:endParaRPr lang="en-ZA" sz="2400" kern="1400" dirty="0">
              <a:latin typeface="Times New Roman"/>
              <a:ea typeface="Times New Roman"/>
            </a:endParaRPr>
          </a:p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34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4800" b="1" i="1" dirty="0">
                <a:solidFill>
                  <a:srgbClr val="FFFF00"/>
                </a:solidFill>
              </a:rPr>
              <a:t>VISITORS</a:t>
            </a:r>
            <a:endParaRPr lang="en-ZA" sz="4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68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</a:pPr>
            <a:r>
              <a:rPr lang="en-GB" dirty="0" err="1">
                <a:latin typeface="Arial"/>
                <a:ea typeface="Times New Roman"/>
                <a:cs typeface="Times New Roman"/>
              </a:rPr>
              <a:t>Ikhala</a:t>
            </a:r>
            <a:r>
              <a:rPr lang="en-GB" dirty="0">
                <a:latin typeface="Arial"/>
                <a:ea typeface="Times New Roman"/>
                <a:cs typeface="Times New Roman"/>
              </a:rPr>
              <a:t> TVET College prides itself on its democratically elected Students' Representative Council which forms a vital link between the student body and the college management.</a:t>
            </a:r>
            <a:endParaRPr lang="en-ZA" sz="3600" dirty="0">
              <a:latin typeface="Arial"/>
              <a:ea typeface="Times New Roman"/>
              <a:cs typeface="Times New Roman"/>
            </a:endParaRPr>
          </a:p>
          <a:p>
            <a:pPr marL="571500" indent="-571500" algn="l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</a:pPr>
            <a:endParaRPr lang="en-ZA" sz="3600" dirty="0">
              <a:latin typeface="Arial"/>
              <a:ea typeface="Times New Roman"/>
              <a:cs typeface="Times New Roman"/>
            </a:endParaRPr>
          </a:p>
          <a:p>
            <a:pPr marL="457200" indent="-457200" algn="l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</a:pPr>
            <a:r>
              <a:rPr lang="en-GB" dirty="0">
                <a:latin typeface="Arial"/>
                <a:ea typeface="Times New Roman"/>
                <a:cs typeface="Times New Roman"/>
              </a:rPr>
              <a:t>The SRC is the students’ communication link with college management should they have a major issue to resolve. The SRC communicates with students through notices and meetings.</a:t>
            </a:r>
            <a:endParaRPr lang="en-ZA" sz="3600" dirty="0">
              <a:latin typeface="Arial"/>
              <a:ea typeface="Times New Roman"/>
              <a:cs typeface="Times New Roman"/>
            </a:endParaRPr>
          </a:p>
          <a:p>
            <a:pPr marL="571500" indent="-571500" algn="l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</a:pPr>
            <a:endParaRPr lang="en-ZA" sz="3600" dirty="0">
              <a:latin typeface="Arial"/>
              <a:ea typeface="Times New Roman"/>
              <a:cs typeface="Times New Roman"/>
            </a:endParaRPr>
          </a:p>
          <a:p>
            <a:pPr marL="457200" indent="-457200" algn="l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</a:pPr>
            <a:r>
              <a:rPr lang="en-GB" dirty="0">
                <a:latin typeface="Arial"/>
                <a:ea typeface="Times New Roman"/>
                <a:cs typeface="Times New Roman"/>
              </a:rPr>
              <a:t>The SINGLE SRC of </a:t>
            </a:r>
            <a:r>
              <a:rPr lang="en-GB" dirty="0" err="1">
                <a:latin typeface="Arial"/>
                <a:ea typeface="Times New Roman"/>
                <a:cs typeface="Times New Roman"/>
              </a:rPr>
              <a:t>Ikhala</a:t>
            </a:r>
            <a:r>
              <a:rPr lang="en-GB" dirty="0">
                <a:latin typeface="Arial"/>
                <a:ea typeface="Times New Roman"/>
                <a:cs typeface="Times New Roman"/>
              </a:rPr>
              <a:t> TVET College will comprise of all the Campus SRCs</a:t>
            </a:r>
            <a:endParaRPr lang="en-ZA" sz="3600" dirty="0">
              <a:latin typeface="Arial"/>
              <a:ea typeface="Times New Roman"/>
              <a:cs typeface="Times New Roman"/>
            </a:endParaRPr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35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3200" b="1" i="1" dirty="0">
                <a:solidFill>
                  <a:srgbClr val="FFFF00"/>
                </a:solidFill>
              </a:rPr>
              <a:t>STUDENT REPRESENTATIVE COUNCIL (SRC)</a:t>
            </a:r>
            <a:endParaRPr lang="en-ZA" sz="3200" b="1" i="1" dirty="0">
              <a:solidFill>
                <a:srgbClr val="FFFF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0E2748-B0B0-B9BD-D8B1-DB110B2D6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407096"/>
            <a:ext cx="2286198" cy="182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8690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/>
          </a:bodyPr>
          <a:lstStyle/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CONSTITUTION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 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1.1	The council will officially be known as the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Ikhala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PublicTVET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 College Student Representative Council.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1.2	Each campus will elect an SRC which comprises of 5 members.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1.3	The single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Ikhala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 SRC will consist of 2 members per campus.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1.4	The single SRC president will be elected from the representatives of the campuses.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1.5	The council's term of office will be from February to November of each year.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45720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 </a:t>
            </a:r>
            <a:endParaRPr kumimoji="0" lang="en-ZA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36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3200" b="1" i="1" dirty="0">
                <a:solidFill>
                  <a:srgbClr val="FFFF00"/>
                </a:solidFill>
              </a:rPr>
              <a:t>STUDENT REPRESENTATIVE COUNCIL (SRC)</a:t>
            </a:r>
            <a:endParaRPr lang="en-ZA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311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/>
          </a:bodyPr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731520" algn="l"/>
                <a:tab pos="914400" algn="l"/>
              </a:tabLst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WHO MAY BE ELECTED TO THE SRC</a:t>
            </a:r>
            <a:endParaRPr kumimoji="0" lang="en-ZA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731520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 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731520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To be nominated as a candidate in the SRC election, a person must: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702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	Identify themselves with the mission of the college.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702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	Subscribe to the constitution of the SRC.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702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	Be registered as a student of the college with a right to vote.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702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	Not have been guilty of misconduct during the previous term which may have led to disciplinary action and being found guilty by the college.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702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-237490" algn="l"/>
                <a:tab pos="190500" algn="l"/>
                <a:tab pos="365760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	L2 students cannot be elected for SRC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70205" marR="0" lvl="0" indent="-37020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-237490" algn="l"/>
                <a:tab pos="190500" algn="l"/>
                <a:tab pos="365760" algn="l"/>
                <a:tab pos="914400" algn="l"/>
              </a:tabLst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	Have a good academic record. (Students failing will not be allowed to be nominated)</a:t>
            </a:r>
            <a:endParaRPr kumimoji="0" lang="en-ZA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37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3200" b="1" i="1" dirty="0">
                <a:solidFill>
                  <a:srgbClr val="FFFF00"/>
                </a:solidFill>
              </a:rPr>
              <a:t>STUDENT REPRESENTATIVE COUNCIL (SRC)</a:t>
            </a:r>
            <a:endParaRPr lang="en-ZA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279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 fontScale="92500" lnSpcReduction="10000"/>
          </a:bodyPr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PORTFOLIOS</a:t>
            </a:r>
            <a:endParaRPr kumimoji="0" lang="en-Z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 </a:t>
            </a:r>
            <a:endParaRPr kumimoji="0" lang="en-Z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The campus SRC will consist of the following five portfolios:</a:t>
            </a:r>
            <a:endParaRPr kumimoji="0" lang="en-Z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 </a:t>
            </a:r>
            <a:endParaRPr kumimoji="0" lang="en-Z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Times New Roman"/>
              <a:cs typeface="Times New Roman"/>
            </a:endParaRPr>
          </a:p>
          <a:p>
            <a:pPr marL="285750" marR="0" lvl="0" indent="-285750" algn="l" defTabSz="914400" rtl="0" eaLnBrk="1" fontAlgn="auto" latinLnBrk="0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lang="en-US" sz="2400" b="1" kern="1400" dirty="0">
                <a:solidFill>
                  <a:schemeClr val="tx1"/>
                </a:solidFill>
                <a:latin typeface="Arial"/>
                <a:ea typeface="Times New Roman"/>
              </a:rPr>
              <a:t>Chairperson</a:t>
            </a:r>
            <a:endParaRPr kumimoji="0" lang="en-ZA" sz="1800" b="1" i="0" u="none" strike="noStrike" kern="14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285750" marR="0" lvl="0" indent="-285750" algn="l" defTabSz="914400" rtl="0" eaLnBrk="1" fontAlgn="auto" latinLnBrk="0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US" sz="2400" b="1" i="0" u="none" strike="noStrike" kern="14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Deputy Chairperson</a:t>
            </a:r>
          </a:p>
          <a:p>
            <a:pPr marL="285750" marR="0" lvl="0" indent="-285750" algn="l" defTabSz="914400" rtl="0" eaLnBrk="1" fontAlgn="auto" latinLnBrk="0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US" sz="2400" b="1" i="0" u="none" strike="noStrike" kern="14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Secretary</a:t>
            </a:r>
            <a:endParaRPr kumimoji="0" lang="en-ZA" sz="1800" b="1" i="0" u="none" strike="noStrike" kern="14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285750" marR="0" lvl="0" indent="-285750" algn="l" defTabSz="914400" rtl="0" eaLnBrk="1" fontAlgn="auto" latinLnBrk="0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US" sz="2400" b="1" i="0" u="none" strike="noStrike" kern="14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Assistant Secretary</a:t>
            </a:r>
            <a:endParaRPr kumimoji="0" lang="en-ZA" sz="1800" b="1" i="0" u="none" strike="noStrike" kern="14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285750" marR="0" lvl="0" indent="-285750" algn="l" defTabSz="914400" rtl="0" eaLnBrk="1" fontAlgn="auto" latinLnBrk="0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>
                <a:tab pos="-237490" algn="l"/>
                <a:tab pos="190500" algn="l"/>
                <a:tab pos="370205" algn="l"/>
                <a:tab pos="914400" algn="l"/>
              </a:tabLst>
              <a:defRPr/>
            </a:pPr>
            <a:r>
              <a:rPr kumimoji="0" lang="en-US" sz="2400" b="1" i="0" u="none" strike="noStrike" kern="14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Treasurer</a:t>
            </a:r>
            <a:endParaRPr kumimoji="0" lang="en-ZA" sz="1800" b="1" i="0" u="none" strike="noStrike" kern="14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3200" b="1" i="1" dirty="0">
                <a:solidFill>
                  <a:srgbClr val="FFFF00"/>
                </a:solidFill>
              </a:rPr>
              <a:t>STUDENT REPRESENTATIVE COUNCIL (SRC)</a:t>
            </a:r>
            <a:endParaRPr lang="en-ZA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35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84288"/>
            <a:ext cx="8229600" cy="3965976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 hangingPunct="0">
              <a:buSzPts val="1100"/>
              <a:buFont typeface="Wingdings" panose="05000000000000000000" pitchFamily="2" charset="2"/>
              <a:buChar char="v"/>
              <a:tabLst>
                <a:tab pos="-237490" algn="l"/>
                <a:tab pos="419100" algn="l"/>
                <a:tab pos="914400" algn="l"/>
              </a:tabLst>
            </a:pPr>
            <a:r>
              <a:rPr lang="en-US" sz="3200" b="0" kern="1400" dirty="0">
                <a:latin typeface="Arial"/>
                <a:ea typeface="Times New Roman"/>
              </a:rPr>
              <a:t>After the election of the SRC, each class will elect their representatives </a:t>
            </a:r>
          </a:p>
          <a:p>
            <a:pPr lvl="0" algn="l" hangingPunct="0">
              <a:buSzPts val="1100"/>
              <a:tabLst>
                <a:tab pos="-237490" algn="l"/>
                <a:tab pos="419100" algn="l"/>
                <a:tab pos="914400" algn="l"/>
              </a:tabLst>
            </a:pPr>
            <a:endParaRPr lang="en-US" sz="3200" b="0" kern="1400" dirty="0">
              <a:latin typeface="Arial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v"/>
              <a:tabLst>
                <a:tab pos="-237490" algn="l"/>
                <a:tab pos="419100" algn="l"/>
                <a:tab pos="914400" algn="l"/>
              </a:tabLst>
            </a:pPr>
            <a:r>
              <a:rPr lang="en-US" sz="3200" b="0" kern="1400" dirty="0">
                <a:latin typeface="Arial"/>
                <a:ea typeface="Times New Roman"/>
              </a:rPr>
              <a:t>They will work with the SRC. </a:t>
            </a: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v"/>
              <a:tabLst>
                <a:tab pos="-237490" algn="l"/>
                <a:tab pos="419100" algn="l"/>
                <a:tab pos="914400" algn="l"/>
              </a:tabLst>
            </a:pPr>
            <a:endParaRPr lang="en-ZA" sz="3200" b="0" kern="1400" dirty="0">
              <a:latin typeface="Times New Roman"/>
              <a:ea typeface="Times New Roman"/>
            </a:endParaRPr>
          </a:p>
          <a:p>
            <a:pPr marL="457200" lvl="0" indent="-457200" algn="l" hangingPunct="0">
              <a:buSzPts val="1100"/>
              <a:buFont typeface="Wingdings" panose="05000000000000000000" pitchFamily="2" charset="2"/>
              <a:buChar char="v"/>
              <a:tabLst>
                <a:tab pos="-237490" algn="l"/>
                <a:tab pos="419100" algn="l"/>
                <a:tab pos="914400" algn="l"/>
              </a:tabLst>
            </a:pPr>
            <a:r>
              <a:rPr lang="en-US" sz="3200" b="0" kern="1400" dirty="0">
                <a:latin typeface="Arial"/>
                <a:ea typeface="Times New Roman"/>
              </a:rPr>
              <a:t>The class representative will be the link between the students and the SRC.</a:t>
            </a:r>
            <a:endParaRPr lang="en-ZA" sz="3200" b="0" kern="1400" dirty="0">
              <a:latin typeface="Times New Roman"/>
              <a:ea typeface="Times New Roman"/>
            </a:endParaRPr>
          </a:p>
          <a:p>
            <a:pPr marL="190500" indent="-190500" hangingPunct="0">
              <a:spcAft>
                <a:spcPts val="0"/>
              </a:spcAft>
              <a:tabLst>
                <a:tab pos="-237490" algn="l"/>
                <a:tab pos="190500" algn="l"/>
                <a:tab pos="370205" algn="l"/>
                <a:tab pos="914400" algn="l"/>
              </a:tabLst>
            </a:pPr>
            <a:r>
              <a:rPr lang="en-US" sz="3200" b="0" kern="1400" dirty="0">
                <a:latin typeface="Arial"/>
                <a:ea typeface="Times New Roman"/>
              </a:rPr>
              <a:t> </a:t>
            </a:r>
            <a:endParaRPr lang="en-ZA" sz="3200" b="0" kern="1400" dirty="0">
              <a:effectLst/>
              <a:latin typeface="Times New Roman"/>
              <a:ea typeface="Times New Roman"/>
            </a:endParaRPr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39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4800" b="1" i="1" dirty="0">
                <a:solidFill>
                  <a:srgbClr val="FFFF00"/>
                </a:solidFill>
              </a:rPr>
              <a:t>CLASS REPRESENTATIVES</a:t>
            </a:r>
            <a:endParaRPr lang="en-ZA" sz="4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1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" y="2211843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C467F1-215F-9DC3-E3B4-60CFD6C50EB1}"/>
              </a:ext>
            </a:extLst>
          </p:cNvPr>
          <p:cNvSpPr txBox="1"/>
          <p:nvPr/>
        </p:nvSpPr>
        <p:spPr>
          <a:xfrm>
            <a:off x="2628900" y="142079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FFFF00"/>
                </a:solidFill>
              </a:rPr>
              <a:t>MISSION</a:t>
            </a:r>
            <a:endParaRPr lang="en-ZA" sz="6000" b="1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F9FCD7-7D31-CBBD-AA1C-61411D39BC61}"/>
              </a:ext>
            </a:extLst>
          </p:cNvPr>
          <p:cNvSpPr txBox="1"/>
          <p:nvPr/>
        </p:nvSpPr>
        <p:spPr>
          <a:xfrm>
            <a:off x="1143001" y="1554826"/>
            <a:ext cx="67817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To provide:</a:t>
            </a:r>
          </a:p>
          <a:p>
            <a:r>
              <a:rPr lang="en-GB" sz="3200" dirty="0"/>
              <a:t>Quality and community responsive programmes through consolidating strategic stakeholder relations and ensuring business excellence.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8406876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82780"/>
            <a:ext cx="8229600" cy="396597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3200" dirty="0"/>
              <a:t>Various sporting codes and cultural activities are offered on campus</a:t>
            </a:r>
          </a:p>
          <a:p>
            <a:endParaRPr lang="en-GB" sz="3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3200" dirty="0"/>
              <a:t>Students will be made aware of such by the SRC</a:t>
            </a:r>
            <a:endParaRPr lang="en-ZA" sz="3200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40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286000" y="72624"/>
            <a:ext cx="6629400" cy="1470025"/>
          </a:xfrm>
        </p:spPr>
        <p:txBody>
          <a:bodyPr>
            <a:noAutofit/>
          </a:bodyPr>
          <a:lstStyle/>
          <a:p>
            <a:r>
              <a:rPr lang="en-GB" sz="4800" b="1" i="1" dirty="0">
                <a:solidFill>
                  <a:srgbClr val="FFFF00"/>
                </a:solidFill>
              </a:rPr>
              <a:t>SPORT &amp; CULTURE</a:t>
            </a:r>
            <a:endParaRPr lang="en-ZA" sz="4800" b="1" i="1" dirty="0">
              <a:solidFill>
                <a:srgbClr val="FFFF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E39ABA-D4A1-7CBF-F155-4415F6725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4018" y="1066801"/>
            <a:ext cx="914479" cy="9937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367C124-E1A6-E622-DC65-F7CECA3F3D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754" y="1449108"/>
            <a:ext cx="1066892" cy="11217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AD51DF-DD62-2427-5263-E849C60FD1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3992" y="1671558"/>
            <a:ext cx="1140051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988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r>
              <a:rPr kumimoji="0" lang="en-ZA" sz="16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???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41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ZA" sz="9600" b="1" i="1" dirty="0">
                <a:solidFill>
                  <a:srgbClr val="FFFF00"/>
                </a:solidFill>
              </a:rPr>
              <a:t>QUESTIONS</a:t>
            </a:r>
            <a:r>
              <a:rPr lang="en-ZA" sz="9600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29865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49024"/>
            <a:ext cx="8229600" cy="396597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42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D3C466-F399-EE16-7845-1CB6C6EFC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143000"/>
            <a:ext cx="9067800" cy="48006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en-ZA" sz="9600" b="1" i="1" dirty="0"/>
          </a:p>
        </p:txBody>
      </p:sp>
    </p:spTree>
    <p:extLst>
      <p:ext uri="{BB962C8B-B14F-4D97-AF65-F5344CB8AC3E}">
        <p14:creationId xmlns:p14="http://schemas.microsoft.com/office/powerpoint/2010/main" val="298819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38401" y="253743"/>
            <a:ext cx="5105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b="1" dirty="0">
                <a:solidFill>
                  <a:srgbClr val="FFFF00"/>
                </a:solidFill>
              </a:rPr>
              <a:t>VALUES</a:t>
            </a:r>
            <a:endParaRPr lang="en-ZA" sz="60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717675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ZA" sz="2800" dirty="0">
                <a:solidFill>
                  <a:prstClr val="white"/>
                </a:solidFill>
              </a:rPr>
              <a:t>Nurturing the JOY of LEARNING through creating stable &amp; harmonious environment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ZA" sz="2800" dirty="0">
                <a:solidFill>
                  <a:prstClr val="white"/>
                </a:solidFill>
              </a:rPr>
              <a:t>Honesty, Transparency, Flexibility, Financial judiciousness and Personal commitment to Quality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ZA" sz="2800" dirty="0">
                <a:solidFill>
                  <a:prstClr val="white"/>
                </a:solidFill>
              </a:rPr>
              <a:t>Respecting the rights, values and dignity of others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ZA" sz="2800" dirty="0">
                <a:solidFill>
                  <a:prstClr val="white"/>
                </a:solidFill>
              </a:rPr>
              <a:t>Socially responsive, responsible and accountable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ZA" sz="2800" dirty="0">
                <a:solidFill>
                  <a:prstClr val="white"/>
                </a:solidFill>
              </a:rPr>
              <a:t>Harnessing innovative and critical thinking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 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310835"/>
            <a:ext cx="6885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srgbClr val="FFFF00"/>
                </a:solidFill>
              </a:rPr>
              <a:t>ORGANISATIONAL STRUCTURE: IKHALA TVET COLLEGE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6</a:t>
            </a:fld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A071A60-EFD1-150B-065C-4E5F0795C87B}"/>
              </a:ext>
            </a:extLst>
          </p:cNvPr>
          <p:cNvSpPr/>
          <p:nvPr/>
        </p:nvSpPr>
        <p:spPr>
          <a:xfrm>
            <a:off x="152400" y="1812632"/>
            <a:ext cx="2286001" cy="360474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/>
              <a:t>College Administration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Principal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Deputy Principals</a:t>
            </a:r>
            <a:endParaRPr lang="en-ZA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F8666A8-838E-C01F-E266-274819114393}"/>
              </a:ext>
            </a:extLst>
          </p:cNvPr>
          <p:cNvSpPr/>
          <p:nvPr/>
        </p:nvSpPr>
        <p:spPr>
          <a:xfrm>
            <a:off x="2323750" y="34375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8DD10D-052B-D142-D337-AD5EFBA3B604}"/>
              </a:ext>
            </a:extLst>
          </p:cNvPr>
          <p:cNvSpPr/>
          <p:nvPr/>
        </p:nvSpPr>
        <p:spPr>
          <a:xfrm>
            <a:off x="3302158" y="1812633"/>
            <a:ext cx="4089242" cy="6554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Aliwal</a:t>
            </a:r>
            <a:r>
              <a:rPr lang="en-GB" dirty="0"/>
              <a:t> North Campus: </a:t>
            </a:r>
          </a:p>
          <a:p>
            <a:pPr algn="ctr"/>
            <a:r>
              <a:rPr lang="en-GB" dirty="0"/>
              <a:t>Business Studies &amp; Engineering</a:t>
            </a:r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198B7A-2D98-4942-0684-2C919A100E42}"/>
              </a:ext>
            </a:extLst>
          </p:cNvPr>
          <p:cNvSpPr/>
          <p:nvPr/>
        </p:nvSpPr>
        <p:spPr>
          <a:xfrm>
            <a:off x="3302158" y="2681859"/>
            <a:ext cx="4089242" cy="685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Ezibeleni</a:t>
            </a:r>
            <a:r>
              <a:rPr lang="en-GB" dirty="0"/>
              <a:t> Engineering campus</a:t>
            </a:r>
            <a:endParaRPr lang="en-Z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1A9330-457F-1DA9-2D76-01EC535EF6F2}"/>
              </a:ext>
            </a:extLst>
          </p:cNvPr>
          <p:cNvSpPr/>
          <p:nvPr/>
        </p:nvSpPr>
        <p:spPr>
          <a:xfrm>
            <a:off x="3302158" y="3581400"/>
            <a:ext cx="4089242" cy="6172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Queen </a:t>
            </a:r>
            <a:r>
              <a:rPr lang="en-GB" dirty="0" err="1"/>
              <a:t>Nonesi</a:t>
            </a:r>
            <a:r>
              <a:rPr lang="en-GB" dirty="0"/>
              <a:t> Campus</a:t>
            </a:r>
            <a:endParaRPr lang="en-ZA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A358D7-E5C5-5684-9148-B8C1D434C0CE}"/>
              </a:ext>
            </a:extLst>
          </p:cNvPr>
          <p:cNvSpPr/>
          <p:nvPr/>
        </p:nvSpPr>
        <p:spPr>
          <a:xfrm>
            <a:off x="3302158" y="4316724"/>
            <a:ext cx="4089242" cy="6172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Queenstown Campus</a:t>
            </a:r>
            <a:endParaRPr lang="en-ZA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439CA1-8262-2DB1-0C79-F0D98A1D3CA4}"/>
              </a:ext>
            </a:extLst>
          </p:cNvPr>
          <p:cNvSpPr/>
          <p:nvPr/>
        </p:nvSpPr>
        <p:spPr>
          <a:xfrm>
            <a:off x="3302158" y="5088220"/>
            <a:ext cx="4165442" cy="6172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Sterkspruit</a:t>
            </a:r>
            <a:r>
              <a:rPr lang="en-GB" dirty="0"/>
              <a:t> Campus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5365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232675"/>
            <a:ext cx="6732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FFFF00"/>
                </a:solidFill>
              </a:rPr>
              <a:t>OFFICE / LECTURING HOURS </a:t>
            </a:r>
            <a:endParaRPr lang="en-ZA" sz="44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u="sng" dirty="0"/>
              <a:t>Administration offices:</a:t>
            </a:r>
          </a:p>
          <a:p>
            <a:r>
              <a:rPr lang="en-GB" sz="2800" dirty="0"/>
              <a:t>Monday – Thursday		08:00 – 16:30</a:t>
            </a:r>
          </a:p>
          <a:p>
            <a:r>
              <a:rPr lang="en-GB" sz="2800" dirty="0"/>
              <a:t>Friday					08:00 – 13:00</a:t>
            </a:r>
          </a:p>
          <a:p>
            <a:endParaRPr lang="en-GB" sz="2800" dirty="0"/>
          </a:p>
          <a:p>
            <a:r>
              <a:rPr lang="en-GB" sz="2800" u="sng" dirty="0"/>
              <a:t>Lecturing hours:</a:t>
            </a:r>
          </a:p>
          <a:p>
            <a:r>
              <a:rPr lang="en-GB" sz="2800" dirty="0"/>
              <a:t>Monday, Tuesday, Thursday 	08:00 – 15:10</a:t>
            </a:r>
          </a:p>
          <a:p>
            <a:r>
              <a:rPr lang="en-GB" sz="2800" dirty="0"/>
              <a:t>Wednesday				09:30 – 15:10</a:t>
            </a:r>
          </a:p>
          <a:p>
            <a:r>
              <a:rPr lang="en-GB" sz="2800" dirty="0"/>
              <a:t>Friday 				08:00 – 13:15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sz="2800" dirty="0">
                <a:solidFill>
                  <a:prstClr val="white"/>
                </a:solidFill>
              </a:rPr>
              <a:t>*</a:t>
            </a:r>
            <a:r>
              <a:rPr lang="en-GB" sz="2000" i="1" dirty="0">
                <a:solidFill>
                  <a:prstClr val="white"/>
                </a:solidFill>
              </a:rPr>
              <a:t>The Administration office will be open during college holidays*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 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9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 rot="10800000" flipV="1">
            <a:off x="304799" y="2453398"/>
            <a:ext cx="81534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FFFF00"/>
                </a:solidFill>
              </a:rPr>
              <a:t>CODE OF CONDUCT …</a:t>
            </a:r>
            <a:endParaRPr lang="en-ZA" sz="44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 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19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1317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Sithandile.Maqokolo\AppData\Local\Microsoft\Windows\Temporary Internet Files\Content.IE5\UMF4QE60\Ikhala College Combined logo (with DHED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-13853"/>
            <a:ext cx="2590800" cy="108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705" y="190709"/>
            <a:ext cx="6732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CODE of CONDUCT</a:t>
            </a:r>
            <a:endParaRPr lang="en-ZA" sz="48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73144"/>
            <a:ext cx="86868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ZA" sz="2800" u="sng" dirty="0"/>
              <a:t>THE FOLLOWING IS EXPECTED OF ALL STUDENTS</a:t>
            </a:r>
            <a:r>
              <a:rPr lang="en-ZA" sz="2400" dirty="0"/>
              <a:t>:</a:t>
            </a:r>
          </a:p>
          <a:p>
            <a:pPr marL="0" indent="0"/>
            <a:endParaRPr lang="en-ZA" sz="2400" dirty="0"/>
          </a:p>
          <a:p>
            <a:pPr>
              <a:buFont typeface="Wingdings" pitchFamily="2" charset="2"/>
              <a:buChar char="Ø"/>
            </a:pPr>
            <a:r>
              <a:rPr lang="en-ZA" sz="2800" dirty="0"/>
              <a:t>Treat campus with pride … it belongs to YOU</a:t>
            </a:r>
          </a:p>
          <a:p>
            <a:pPr marL="0" indent="0"/>
            <a:endParaRPr lang="en-ZA" sz="2800" dirty="0"/>
          </a:p>
          <a:p>
            <a:pPr>
              <a:buFont typeface="Wingdings" pitchFamily="2" charset="2"/>
              <a:buChar char="Ø"/>
            </a:pPr>
            <a:r>
              <a:rPr lang="en-ZA" sz="2800" dirty="0"/>
              <a:t>Respect smoke-free zones</a:t>
            </a:r>
          </a:p>
          <a:p>
            <a:pPr marL="0" indent="0"/>
            <a:endParaRPr lang="en-ZA" sz="2800" dirty="0"/>
          </a:p>
          <a:p>
            <a:pPr>
              <a:buFont typeface="Wingdings" pitchFamily="2" charset="2"/>
              <a:buChar char="Ø"/>
            </a:pPr>
            <a:r>
              <a:rPr lang="en-ZA" sz="2800" dirty="0"/>
              <a:t>Do not LITTER</a:t>
            </a:r>
          </a:p>
          <a:p>
            <a:pPr marL="0" indent="0"/>
            <a:endParaRPr lang="en-ZA" sz="2800" dirty="0"/>
          </a:p>
          <a:p>
            <a:pPr>
              <a:buFont typeface="Wingdings" pitchFamily="2" charset="2"/>
              <a:buChar char="Ø"/>
            </a:pPr>
            <a:r>
              <a:rPr lang="en-ZA" sz="2800" dirty="0"/>
              <a:t>RESPECT lecturers &amp; fellow students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>
              <a:solidFill>
                <a:prstClr val="white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sz="2800" dirty="0"/>
          </a:p>
          <a:p>
            <a:endParaRPr lang="en-ZA" sz="2800" dirty="0"/>
          </a:p>
          <a:p>
            <a:endParaRPr lang="en-ZA" sz="2800" dirty="0"/>
          </a:p>
          <a:p>
            <a:endParaRPr lang="en-ZA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Orientation:R191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A153-8D48-4358-9358-C451DF136751}" type="slidenum">
              <a:rPr lang="en-US" smtClean="0"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1A8341-27B4-B939-3885-464E1690C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510" y="1418038"/>
            <a:ext cx="896190" cy="10120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B9DC08-D0B5-F33C-5850-44B417B574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3022017"/>
            <a:ext cx="1658256" cy="189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7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2035</Words>
  <Application>Microsoft Office PowerPoint</Application>
  <PresentationFormat>On-screen Show (4:3)</PresentationFormat>
  <Paragraphs>579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Arial Unicode MS</vt:lpstr>
      <vt:lpstr>Calibri</vt:lpstr>
      <vt:lpstr>Courier New</vt:lpstr>
      <vt:lpstr>Jokerman</vt:lpstr>
      <vt:lpstr>Times New Roman</vt:lpstr>
      <vt:lpstr>Wingdings</vt:lpstr>
      <vt:lpstr>Office Theme</vt:lpstr>
      <vt:lpstr> ORIENTATION PROGRAMME 10 JANUARY 2024 09:00</vt:lpstr>
      <vt:lpstr> </vt:lpstr>
      <vt:lpstr> </vt:lpstr>
      <vt:lpstr> </vt:lpstr>
      <vt:lpstr> </vt:lpstr>
      <vt:lpstr> </vt:lpstr>
      <vt:lpstr> </vt:lpstr>
      <vt:lpstr> </vt:lpstr>
      <vt:lpstr> </vt:lpstr>
      <vt:lpstr>THE FOLLOWING WILL NOT BE TOLERATED:   Theft  Firearms &amp; Dangerous weapons  Political canvassing  Offensive / Political slogans  Disrespect toward lecturers outside or on campus  Solidarity with students at other campuses </vt:lpstr>
      <vt:lpstr>THE FOLLOWING WILL NOT BE TOLERATED:   Use of alcohol  Use of illegal and/or narcotic drugs  Trading of alcohol or drugs  Damage to college property or fellow student’s property  Violence of any nature </vt:lpstr>
      <vt:lpstr> </vt:lpstr>
      <vt:lpstr>Serious offences will be dealt with by the Disciplinary Council of the College  The DISCIPLINARY COUNCIL: Campus Manager Head of Department (HOD) SRC President or SRC Representative Prosecutor Accused *TWO witnesses will be allowed and a fair hearing and judgement will be given *  IMPORTANT: Cases of PHYSICAL, SEXUAL / VERBAL abuse must be reported IMMEDIATELY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SPORT,CULTURE &amp; OTHER</vt:lpstr>
      <vt:lpstr>JOB PLACEMENTS</vt:lpstr>
      <vt:lpstr>STUDENT COUNSELLING</vt:lpstr>
      <vt:lpstr>MAIL / TELEPHONE</vt:lpstr>
      <vt:lpstr>PARKING</vt:lpstr>
      <vt:lpstr>TEXTBOOKS</vt:lpstr>
      <vt:lpstr>VISITORS</vt:lpstr>
      <vt:lpstr>STUDENT REPRESENTATIVE COUNCIL (SRC)</vt:lpstr>
      <vt:lpstr>STUDENT REPRESENTATIVE COUNCIL (SRC)</vt:lpstr>
      <vt:lpstr>STUDENT REPRESENTATIVE COUNCIL (SRC)</vt:lpstr>
      <vt:lpstr>STUDENT REPRESENTATIVE COUNCIL (SRC)</vt:lpstr>
      <vt:lpstr>CLASS REPRESENTATIVES</vt:lpstr>
      <vt:lpstr>SPORT &amp; CULTURE</vt:lpstr>
      <vt:lpstr>QUESTIONS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Sithandile Maqokolo</dc:creator>
  <cp:lastModifiedBy>Mgcini Ndlovu</cp:lastModifiedBy>
  <cp:revision>111</cp:revision>
  <cp:lastPrinted>2016-01-21T11:09:12Z</cp:lastPrinted>
  <dcterms:created xsi:type="dcterms:W3CDTF">2016-01-21T10:53:03Z</dcterms:created>
  <dcterms:modified xsi:type="dcterms:W3CDTF">2024-01-09T21:38:02Z</dcterms:modified>
</cp:coreProperties>
</file>