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3" r:id="rId3"/>
    <p:sldId id="261" r:id="rId4"/>
    <p:sldId id="299" r:id="rId5"/>
    <p:sldId id="273" r:id="rId6"/>
    <p:sldId id="274" r:id="rId7"/>
    <p:sldId id="275" r:id="rId8"/>
    <p:sldId id="276" r:id="rId9"/>
    <p:sldId id="277" r:id="rId10"/>
    <p:sldId id="278" r:id="rId11"/>
    <p:sldId id="272" r:id="rId12"/>
    <p:sldId id="303" r:id="rId13"/>
    <p:sldId id="284" r:id="rId14"/>
    <p:sldId id="283" r:id="rId15"/>
    <p:sldId id="282" r:id="rId16"/>
    <p:sldId id="285" r:id="rId17"/>
    <p:sldId id="281" r:id="rId18"/>
    <p:sldId id="280" r:id="rId19"/>
    <p:sldId id="279" r:id="rId20"/>
    <p:sldId id="286" r:id="rId21"/>
    <p:sldId id="287" r:id="rId22"/>
    <p:sldId id="288" r:id="rId23"/>
    <p:sldId id="289" r:id="rId24"/>
    <p:sldId id="290" r:id="rId25"/>
    <p:sldId id="291" r:id="rId26"/>
    <p:sldId id="304" r:id="rId27"/>
    <p:sldId id="293" r:id="rId28"/>
    <p:sldId id="297" r:id="rId29"/>
    <p:sldId id="295" r:id="rId30"/>
    <p:sldId id="298" r:id="rId31"/>
    <p:sldId id="300" r:id="rId32"/>
    <p:sldId id="301" r:id="rId33"/>
    <p:sldId id="302" r:id="rId34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0" autoAdjust="0"/>
  </p:normalViewPr>
  <p:slideViewPr>
    <p:cSldViewPr>
      <p:cViewPr varScale="1">
        <p:scale>
          <a:sx n="59" d="100"/>
          <a:sy n="59" d="100"/>
        </p:scale>
        <p:origin x="17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5DA02-FC59-4190-98C8-31468724589E}" type="datetimeFigureOut">
              <a:rPr lang="en-ZA" smtClean="0"/>
              <a:t>2024/10/22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38650"/>
            <a:ext cx="5607050" cy="363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61413"/>
            <a:ext cx="30384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6E31B-9630-4000-B886-7B96DF92B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125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6DC3-6210-45E9-B41C-67E984648E8F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CF0D-C915-442B-A957-FE361773D027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0ECE-6952-4259-8CEB-0E253D4860CD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5734-6613-47DF-AB57-FBF1389B5C65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7DBF-2237-4C52-B028-CCA1C34B5711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2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76F3-0913-42F8-A7AF-E03181627572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9046-169E-4E74-BEAD-586E29D83CA3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703A-26CC-48E5-99EB-B5E252D6F1DF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6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41ED-C695-44F8-AF88-271CDD62F8C4}" type="datetime1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5875-1B3D-4118-AA97-E853CC382D60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7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E1DF-3B71-4A57-BE57-8C5939414C33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9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3774-21D7-4750-95D8-D53FDC8771B8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Queenstown Campus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A153-8D48-4358-9358-C451DF136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3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917227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EXAMINATION READINESS</a:t>
            </a:r>
          </a:p>
          <a:p>
            <a:pPr algn="ctr"/>
            <a:endParaRPr lang="en-ZA" sz="2800" b="1" dirty="0"/>
          </a:p>
          <a:p>
            <a:pPr algn="ctr"/>
            <a:r>
              <a:rPr lang="en-ZA" sz="2800" b="1" dirty="0"/>
              <a:t>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D7CCC-CA4E-6109-0946-2FA4BFBB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" y="2971801"/>
            <a:ext cx="4093029" cy="224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2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19B4EEEA-A46C-4EC9-AEF4-6513DEED6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84074"/>
              </p:ext>
            </p:extLst>
          </p:nvPr>
        </p:nvGraphicFramePr>
        <p:xfrm>
          <a:off x="97971" y="838201"/>
          <a:ext cx="8893630" cy="5868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629">
                  <a:extLst>
                    <a:ext uri="{9D8B030D-6E8A-4147-A177-3AD203B41FA5}">
                      <a16:colId xmlns:a16="http://schemas.microsoft.com/office/drawing/2014/main" val="3361476523"/>
                    </a:ext>
                  </a:extLst>
                </a:gridCol>
                <a:gridCol w="1803653">
                  <a:extLst>
                    <a:ext uri="{9D8B030D-6E8A-4147-A177-3AD203B41FA5}">
                      <a16:colId xmlns:a16="http://schemas.microsoft.com/office/drawing/2014/main" val="2786729747"/>
                    </a:ext>
                  </a:extLst>
                </a:gridCol>
                <a:gridCol w="1625348">
                  <a:extLst>
                    <a:ext uri="{9D8B030D-6E8A-4147-A177-3AD203B41FA5}">
                      <a16:colId xmlns:a16="http://schemas.microsoft.com/office/drawing/2014/main" val="2849963223"/>
                    </a:ext>
                  </a:extLst>
                </a:gridCol>
              </a:tblGrid>
              <a:tr h="484515">
                <a:tc>
                  <a:txBody>
                    <a:bodyPr/>
                    <a:lstStyle/>
                    <a:p>
                      <a:r>
                        <a:rPr lang="en-ZA" sz="2400" dirty="0"/>
                        <a:t>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X-PAPER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/>
                        <a:t>Y-PAPER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79697"/>
                  </a:ext>
                </a:extLst>
              </a:tr>
              <a:tr h="484515">
                <a:tc>
                  <a:txBody>
                    <a:bodyPr/>
                    <a:lstStyle/>
                    <a:p>
                      <a:r>
                        <a:rPr lang="en-ZA" sz="2400" b="1" dirty="0"/>
                        <a:t>Students are seated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4736"/>
                  </a:ext>
                </a:extLst>
              </a:tr>
              <a:tr h="836285">
                <a:tc>
                  <a:txBody>
                    <a:bodyPr/>
                    <a:lstStyle/>
                    <a:p>
                      <a:r>
                        <a:rPr lang="en-GB" sz="2400" b="1" dirty="0"/>
                        <a:t>Examination instructions are read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308447"/>
                  </a:ext>
                </a:extLst>
              </a:tr>
              <a:tr h="836285">
                <a:tc>
                  <a:txBody>
                    <a:bodyPr/>
                    <a:lstStyle/>
                    <a:p>
                      <a:r>
                        <a:rPr lang="en-GB" sz="2400" b="1" dirty="0"/>
                        <a:t>Answer books distributed &amp; Cover pages completed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08:35 – 08:45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12:35 – 12:45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524890"/>
                  </a:ext>
                </a:extLst>
              </a:tr>
              <a:tr h="836285">
                <a:tc>
                  <a:txBody>
                    <a:bodyPr/>
                    <a:lstStyle/>
                    <a:p>
                      <a:r>
                        <a:rPr lang="en-GB" sz="2400" b="1" dirty="0"/>
                        <a:t>Question papers issued 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08:45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/>
                        <a:t>12:45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469401"/>
                  </a:ext>
                </a:extLst>
              </a:tr>
              <a:tr h="836285">
                <a:tc>
                  <a:txBody>
                    <a:bodyPr/>
                    <a:lstStyle/>
                    <a:p>
                      <a:r>
                        <a:rPr lang="en-ZA" sz="2400" b="1" dirty="0"/>
                        <a:t>Reading time </a:t>
                      </a:r>
                    </a:p>
                    <a:p>
                      <a:r>
                        <a:rPr lang="en-ZA" sz="2400" b="1" dirty="0"/>
                        <a:t>(</a:t>
                      </a: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PLEASE NOTE</a:t>
                      </a:r>
                      <a:r>
                        <a:rPr lang="en-ZA" sz="2400" b="1" dirty="0"/>
                        <a:t>: candidates are not allowed to make any notes during reading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08:50 – 09:00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12:50 – 13:00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639671"/>
                  </a:ext>
                </a:extLst>
              </a:tr>
              <a:tr h="836285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70C0"/>
                          </a:solidFill>
                        </a:rPr>
                        <a:t>Examination commences </a:t>
                      </a:r>
                      <a:endParaRPr lang="en-Z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70C0"/>
                          </a:solidFill>
                        </a:rPr>
                        <a:t>09:00</a:t>
                      </a:r>
                      <a:endParaRPr lang="en-Z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70C0"/>
                          </a:solidFill>
                        </a:rPr>
                        <a:t>13:00</a:t>
                      </a:r>
                      <a:endParaRPr lang="en-ZA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8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50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8229600" cy="39659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50399"/>
            <a:ext cx="6096000" cy="1470025"/>
          </a:xfrm>
        </p:spPr>
        <p:txBody>
          <a:bodyPr>
            <a:noAutofit/>
          </a:bodyPr>
          <a:lstStyle/>
          <a:p>
            <a:r>
              <a:rPr lang="en-ZA" sz="6000" dirty="0"/>
              <a:t>THE SEATING PLAN</a:t>
            </a:r>
            <a:endParaRPr lang="en-ZA" sz="60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BA64F-3C6D-452E-99FA-2561599C4A35}"/>
              </a:ext>
            </a:extLst>
          </p:cNvPr>
          <p:cNvSpPr txBox="1"/>
          <p:nvPr/>
        </p:nvSpPr>
        <p:spPr>
          <a:xfrm>
            <a:off x="457200" y="1385125"/>
            <a:ext cx="84582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FFFF00"/>
                </a:solidFill>
              </a:rPr>
              <a:t>All candidates will be seated according to a seating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FFFF00"/>
                </a:solidFill>
              </a:rPr>
              <a:t>Seating arranged according to ID numbers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FFFF00"/>
                </a:solidFill>
              </a:rPr>
              <a:t>Seating plans displayed daily outside each venue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800" b="1" dirty="0">
                <a:solidFill>
                  <a:srgbClr val="FFFF00"/>
                </a:solidFill>
              </a:rPr>
              <a:t>Seating plans will also be published </a:t>
            </a:r>
            <a:r>
              <a:rPr lang="en-ZA" sz="3600" b="1" dirty="0">
                <a:solidFill>
                  <a:srgbClr val="FFFF00"/>
                </a:solidFill>
              </a:rPr>
              <a:t>a day prior </a:t>
            </a:r>
            <a:r>
              <a:rPr lang="en-ZA" sz="2800" b="1" dirty="0">
                <a:solidFill>
                  <a:srgbClr val="FFFF00"/>
                </a:solidFill>
              </a:rPr>
              <a:t>to the examination date on the </a:t>
            </a:r>
            <a:r>
              <a:rPr lang="en-ZA" sz="3200" b="1" dirty="0">
                <a:solidFill>
                  <a:srgbClr val="FFFF00"/>
                </a:solidFill>
              </a:rPr>
              <a:t>campus online noticeboard</a:t>
            </a:r>
            <a:endParaRPr lang="en-ZA" sz="28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3200" b="1" dirty="0">
                <a:solidFill>
                  <a:srgbClr val="FFFF00"/>
                </a:solidFill>
              </a:rPr>
              <a:t>Candidates should adhere strictly to seating plan </a:t>
            </a:r>
          </a:p>
        </p:txBody>
      </p:sp>
    </p:spTree>
    <p:extLst>
      <p:ext uri="{BB962C8B-B14F-4D97-AF65-F5344CB8AC3E}">
        <p14:creationId xmlns:p14="http://schemas.microsoft.com/office/powerpoint/2010/main" val="85677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9585A4-FC48-4E4A-82DA-DE33F6F0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286000"/>
            <a:ext cx="8229600" cy="2362200"/>
          </a:xfrm>
        </p:spPr>
        <p:txBody>
          <a:bodyPr>
            <a:noAutofit/>
          </a:bodyPr>
          <a:lstStyle/>
          <a:p>
            <a:r>
              <a:rPr lang="en-GB" sz="4000" u="sng" dirty="0">
                <a:solidFill>
                  <a:srgbClr val="FFFF00"/>
                </a:solidFill>
              </a:rPr>
              <a:t>Please refer to</a:t>
            </a:r>
            <a:r>
              <a:rPr lang="en-GB" sz="3600" dirty="0"/>
              <a:t>:</a:t>
            </a:r>
            <a:br>
              <a:rPr lang="en-GB" sz="3600" dirty="0"/>
            </a:br>
            <a:r>
              <a:rPr lang="en-GB" sz="3600" dirty="0"/>
              <a:t>ikhala.coltech.co.za</a:t>
            </a:r>
            <a:br>
              <a:rPr lang="en-GB" sz="3600" dirty="0"/>
            </a:br>
            <a:r>
              <a:rPr lang="en-GB" sz="3600" dirty="0">
                <a:solidFill>
                  <a:srgbClr val="FFFF00"/>
                </a:solidFill>
              </a:rPr>
              <a:t>DAILY</a:t>
            </a:r>
            <a:br>
              <a:rPr lang="en-GB" sz="3600" dirty="0"/>
            </a:br>
            <a:r>
              <a:rPr lang="en-GB" sz="3600" dirty="0"/>
              <a:t>to access seating plan</a:t>
            </a:r>
            <a:endParaRPr lang="en-ZA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F36C-8E5B-43EA-8961-BD45CB05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4D669-DB6F-4078-A607-92AC2FEA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75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3200400" cy="28229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8388" y="4717670"/>
            <a:ext cx="2971800" cy="1193800"/>
          </a:xfrm>
        </p:spPr>
        <p:txBody>
          <a:bodyPr>
            <a:noAutofit/>
          </a:bodyPr>
          <a:lstStyle/>
          <a:p>
            <a:r>
              <a:rPr lang="en-ZA" sz="4800" b="1" i="1" dirty="0"/>
              <a:t>SEATING PLAN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78BD31D-9001-A292-9C3E-5AF82D966D95}"/>
              </a:ext>
            </a:extLst>
          </p:cNvPr>
          <p:cNvSpPr/>
          <p:nvPr/>
        </p:nvSpPr>
        <p:spPr>
          <a:xfrm>
            <a:off x="769144" y="1270711"/>
            <a:ext cx="2155372" cy="1375202"/>
          </a:xfrm>
          <a:prstGeom prst="wedgeEllipseCallout">
            <a:avLst>
              <a:gd name="adj1" fmla="val 66458"/>
              <a:gd name="adj2" fmla="val -414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your subject</a:t>
            </a:r>
            <a:endParaRPr lang="en-ZA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CAC569B-AD60-FBD2-DD81-553D0823EB94}"/>
              </a:ext>
            </a:extLst>
          </p:cNvPr>
          <p:cNvSpPr/>
          <p:nvPr/>
        </p:nvSpPr>
        <p:spPr>
          <a:xfrm rot="1397634">
            <a:off x="7047412" y="2188712"/>
            <a:ext cx="1986643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Check your VENUE &amp; SEAT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721DE3-0AB8-0F1B-9D33-815EA55F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732" y="136525"/>
            <a:ext cx="4010025" cy="57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8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8229600" cy="396597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FFFF00"/>
                </a:solidFill>
              </a:rPr>
              <a:t>Valid RSA ID (Compulsory to enter venue)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FFFF00"/>
                </a:solidFill>
              </a:rPr>
              <a:t>Passport (for candidates who are not RSA citizens)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FFFF00"/>
                </a:solidFill>
              </a:rPr>
              <a:t>Examination Permit (Compulsory to enter venue)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FFFF00"/>
                </a:solidFill>
              </a:rPr>
              <a:t>Writing utensils (Blue or Black pen, Ruler, etc.)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3200" dirty="0">
                <a:solidFill>
                  <a:srgbClr val="FFFF00"/>
                </a:solidFill>
              </a:rPr>
              <a:t>Non-programmable calculator </a:t>
            </a:r>
            <a:r>
              <a:rPr lang="en-ZA" sz="3200" b="1" dirty="0">
                <a:solidFill>
                  <a:srgbClr val="FFFF00"/>
                </a:solidFill>
              </a:rPr>
              <a:t>without</a:t>
            </a:r>
            <a:r>
              <a:rPr lang="en-ZA" sz="3200" dirty="0">
                <a:solidFill>
                  <a:srgbClr val="FFFF00"/>
                </a:solidFill>
              </a:rPr>
              <a:t> a cover (unless prohibited by examiner)</a:t>
            </a:r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05000" y="164699"/>
            <a:ext cx="7772400" cy="1470025"/>
          </a:xfrm>
        </p:spPr>
        <p:txBody>
          <a:bodyPr>
            <a:noAutofit/>
          </a:bodyPr>
          <a:lstStyle/>
          <a:p>
            <a:r>
              <a:rPr lang="en-ZA" sz="5400" dirty="0"/>
              <a:t>Items allowed in exam venue</a:t>
            </a:r>
            <a:endParaRPr lang="en-ZA" sz="5400" b="1" i="1" dirty="0"/>
          </a:p>
        </p:txBody>
      </p:sp>
    </p:spTree>
    <p:extLst>
      <p:ext uri="{BB962C8B-B14F-4D97-AF65-F5344CB8AC3E}">
        <p14:creationId xmlns:p14="http://schemas.microsoft.com/office/powerpoint/2010/main" val="412494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1"/>
            <a:ext cx="8229600" cy="3965976"/>
          </a:xfrm>
        </p:spPr>
        <p:txBody>
          <a:bodyPr>
            <a:normAutofit fontScale="25000" lnSpcReduction="20000"/>
          </a:bodyPr>
          <a:lstStyle/>
          <a:p>
            <a:pPr algn="l"/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u="sng" dirty="0">
                <a:solidFill>
                  <a:schemeClr val="tx1"/>
                </a:solidFill>
              </a:rPr>
              <a:t>Cell phones</a:t>
            </a:r>
            <a:r>
              <a:rPr lang="en-ZA" sz="11200" b="1" dirty="0">
                <a:solidFill>
                  <a:srgbClr val="FFFF00"/>
                </a:solidFill>
              </a:rPr>
              <a:t>:       </a:t>
            </a:r>
            <a:r>
              <a:rPr lang="en-ZA" sz="11200" b="1" dirty="0">
                <a:solidFill>
                  <a:schemeClr val="tx1"/>
                </a:solidFill>
              </a:rPr>
              <a:t>Under NO circumstances allowed in exam venue - IRREGULARITY </a:t>
            </a:r>
          </a:p>
          <a:p>
            <a:pPr algn="l"/>
            <a:r>
              <a:rPr lang="en-ZA" sz="11200" b="1" u="sng" dirty="0">
                <a:solidFill>
                  <a:schemeClr val="tx1"/>
                </a:solidFill>
              </a:rPr>
              <a:t> (College accepts no liability for losses)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Pencil cases &amp; Pencil bags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Programmable calculators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Calculator covers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Hats/caps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No bags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No crib notes in any form – not on body, stationery, hair, exam permits, ID books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11200" b="1" dirty="0">
                <a:solidFill>
                  <a:schemeClr val="tx1"/>
                </a:solidFill>
              </a:rPr>
              <a:t>No books, notes, previous question papers / memos</a:t>
            </a:r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52600" y="50399"/>
            <a:ext cx="7772400" cy="1470025"/>
          </a:xfrm>
        </p:spPr>
        <p:txBody>
          <a:bodyPr>
            <a:noAutofit/>
          </a:bodyPr>
          <a:lstStyle/>
          <a:p>
            <a:r>
              <a:rPr lang="en-ZA" sz="4000" b="1" dirty="0">
                <a:solidFill>
                  <a:srgbClr val="FFFF00"/>
                </a:solidFill>
              </a:rPr>
              <a:t>Items</a:t>
            </a:r>
            <a:r>
              <a:rPr lang="en-ZA" sz="4000" dirty="0"/>
              <a:t> </a:t>
            </a:r>
            <a:r>
              <a:rPr lang="en-ZA" sz="4000" b="1" dirty="0">
                <a:solidFill>
                  <a:srgbClr val="FF0000"/>
                </a:solidFill>
              </a:rPr>
              <a:t>NOT</a:t>
            </a:r>
            <a:r>
              <a:rPr lang="en-ZA" sz="4000" b="1" dirty="0"/>
              <a:t> </a:t>
            </a:r>
            <a:r>
              <a:rPr lang="en-ZA" sz="4000" dirty="0">
                <a:solidFill>
                  <a:srgbClr val="FFFF00"/>
                </a:solidFill>
              </a:rPr>
              <a:t>ALLOWED IN EXAM VENUE</a:t>
            </a:r>
            <a:r>
              <a:rPr lang="en-ZA" sz="4000" b="1" i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DE49EE-EE2B-417D-B2A8-2E42AC61D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78" y="2604985"/>
            <a:ext cx="2801322" cy="164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8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b="1" dirty="0"/>
              <a:t>BAGS / CELL PHONES</a:t>
            </a:r>
            <a:br>
              <a:rPr lang="en-ZA" sz="4000" b="1" dirty="0"/>
            </a:br>
            <a:r>
              <a:rPr lang="en-ZA" sz="2400" b="1" dirty="0">
                <a:solidFill>
                  <a:srgbClr val="FFFF00"/>
                </a:solidFill>
              </a:rPr>
              <a:t>THE LECTURER</a:t>
            </a:r>
            <a:r>
              <a:rPr lang="en-ZA" sz="7200" b="1" dirty="0">
                <a:solidFill>
                  <a:srgbClr val="FFFF00"/>
                </a:solidFill>
              </a:rPr>
              <a:t> </a:t>
            </a:r>
            <a:r>
              <a:rPr lang="en-ZA" sz="2800" b="1" dirty="0">
                <a:solidFill>
                  <a:srgbClr val="FFFF00"/>
                </a:solidFill>
              </a:rPr>
              <a:t>MAY NOT KEEP YOUR</a:t>
            </a:r>
            <a:r>
              <a:rPr lang="en-ZA" sz="7200" b="1" dirty="0">
                <a:solidFill>
                  <a:srgbClr val="FFFF00"/>
                </a:solidFill>
              </a:rPr>
              <a:t> </a:t>
            </a:r>
            <a:r>
              <a:rPr lang="en-ZA" sz="2800" b="1" dirty="0">
                <a:solidFill>
                  <a:srgbClr val="FFFF00"/>
                </a:solidFill>
              </a:rPr>
              <a:t>CELLPHONE OR BAG FOR YOU, THEY ARE ON EXAM DUTY!</a:t>
            </a:r>
            <a:br>
              <a:rPr lang="en-ZA" sz="2800" b="1" dirty="0">
                <a:solidFill>
                  <a:srgbClr val="FFFF00"/>
                </a:solidFill>
              </a:rPr>
            </a:br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BAGS ARE STORED AT YOUR OWN RISK!</a:t>
            </a:r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4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86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66767"/>
            <a:ext cx="6553200" cy="775301"/>
          </a:xfrm>
        </p:spPr>
        <p:txBody>
          <a:bodyPr>
            <a:normAutofit/>
          </a:bodyPr>
          <a:lstStyle/>
          <a:p>
            <a:pPr algn="l"/>
            <a:r>
              <a:rPr lang="en-ZA" sz="3600" b="1" dirty="0">
                <a:solidFill>
                  <a:srgbClr val="FFFF00"/>
                </a:solidFill>
              </a:rPr>
              <a:t>When you enter the  exam venue</a:t>
            </a:r>
          </a:p>
          <a:p>
            <a:pPr algn="l"/>
            <a:endParaRPr lang="en-US" sz="3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34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2139472"/>
            <a:ext cx="7772400" cy="3750276"/>
          </a:xfrm>
        </p:spPr>
        <p:txBody>
          <a:bodyPr>
            <a:noAutofit/>
          </a:bodyPr>
          <a:lstStyle/>
          <a:p>
            <a:pPr algn="l"/>
            <a:br>
              <a:rPr lang="en-ZA" sz="1800" dirty="0">
                <a:solidFill>
                  <a:srgbClr val="FFFF00"/>
                </a:solidFill>
              </a:rPr>
            </a:br>
            <a:r>
              <a:rPr lang="en-ZA" sz="1800" dirty="0">
                <a:solidFill>
                  <a:srgbClr val="FFFF00"/>
                </a:solidFill>
              </a:rPr>
              <a:t>** </a:t>
            </a:r>
            <a:r>
              <a:rPr lang="en-ZA" sz="2400" dirty="0"/>
              <a:t>As soon as you enter; you are under the instruction of the Chief Invigilator</a:t>
            </a:r>
            <a:br>
              <a:rPr lang="en-ZA" sz="2400" dirty="0"/>
            </a:br>
            <a:br>
              <a:rPr lang="en-ZA" sz="2400" dirty="0"/>
            </a:br>
            <a:r>
              <a:rPr lang="en-ZA" sz="2400" dirty="0"/>
              <a:t>**Find correct seat according to seating plan</a:t>
            </a:r>
            <a:br>
              <a:rPr lang="en-ZA" sz="2400" dirty="0"/>
            </a:br>
            <a:br>
              <a:rPr lang="en-ZA" sz="2400" dirty="0"/>
            </a:br>
            <a:r>
              <a:rPr lang="en-ZA" sz="2400" dirty="0"/>
              <a:t>**Place Exam permit &amp; ID on top left side of desk for </a:t>
            </a:r>
            <a:r>
              <a:rPr lang="en-ZA" sz="2400" u="sng" dirty="0"/>
              <a:t>duration</a:t>
            </a:r>
            <a:r>
              <a:rPr lang="en-ZA" sz="2400" dirty="0"/>
              <a:t> of exam</a:t>
            </a:r>
            <a:br>
              <a:rPr lang="en-ZA" sz="2400" dirty="0"/>
            </a:br>
            <a:br>
              <a:rPr lang="en-ZA" sz="2400" dirty="0"/>
            </a:br>
            <a:r>
              <a:rPr lang="en-ZA" sz="2400" dirty="0"/>
              <a:t>**Complete cover of answer book correctly </a:t>
            </a:r>
            <a:r>
              <a:rPr lang="en-ZA" sz="2400" b="1" dirty="0"/>
              <a:t>– see example below</a:t>
            </a:r>
            <a:br>
              <a:rPr lang="en-ZA" sz="2400" b="1" dirty="0"/>
            </a:br>
            <a:br>
              <a:rPr lang="en-ZA" sz="2400" dirty="0"/>
            </a:br>
            <a:r>
              <a:rPr lang="en-ZA" sz="2400" dirty="0"/>
              <a:t>**Candidates whose exam numbers do not appear on the seating plan, are not allowed in the examination venue.</a:t>
            </a:r>
            <a:br>
              <a:rPr lang="en-ZA" sz="2400" dirty="0"/>
            </a:br>
            <a:br>
              <a:rPr lang="en-ZA" sz="3600" dirty="0">
                <a:solidFill>
                  <a:schemeClr val="bg1"/>
                </a:solidFill>
              </a:rPr>
            </a:br>
            <a:endParaRPr lang="en-ZA" sz="3600" b="1" i="1" dirty="0"/>
          </a:p>
        </p:txBody>
      </p:sp>
    </p:spTree>
    <p:extLst>
      <p:ext uri="{BB962C8B-B14F-4D97-AF65-F5344CB8AC3E}">
        <p14:creationId xmlns:p14="http://schemas.microsoft.com/office/powerpoint/2010/main" val="209984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8229600" cy="39659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r>
              <a:rPr lang="en-US" b="1" dirty="0"/>
              <a:t>NC(V)</a:t>
            </a:r>
          </a:p>
          <a:p>
            <a:pPr algn="l"/>
            <a:r>
              <a:rPr lang="en-US" b="1" dirty="0"/>
              <a:t>ANSWERBOOK</a:t>
            </a:r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42" y="1782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ZA" sz="9600" b="1" i="1" dirty="0"/>
              <a:t>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E9C8776-3AD6-4B0C-A366-55965D9F7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945" b="20496"/>
          <a:stretch/>
        </p:blipFill>
        <p:spPr>
          <a:xfrm>
            <a:off x="3427594" y="111273"/>
            <a:ext cx="5740931" cy="5686424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F7E331B-74B6-44CD-AA40-0B555D2B1C09}"/>
              </a:ext>
            </a:extLst>
          </p:cNvPr>
          <p:cNvSpPr/>
          <p:nvPr/>
        </p:nvSpPr>
        <p:spPr>
          <a:xfrm>
            <a:off x="583669" y="214285"/>
            <a:ext cx="2362200" cy="24566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NOTE:</a:t>
            </a:r>
          </a:p>
          <a:p>
            <a:pPr algn="ctr"/>
            <a:r>
              <a:rPr lang="en-ZA" dirty="0"/>
              <a:t>Unique code for the day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6FB7F1-5E0C-4439-94AB-EE4A4B8B7779}"/>
              </a:ext>
            </a:extLst>
          </p:cNvPr>
          <p:cNvSpPr/>
          <p:nvPr/>
        </p:nvSpPr>
        <p:spPr>
          <a:xfrm>
            <a:off x="2438401" y="1289177"/>
            <a:ext cx="285921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174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8229600" cy="39659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25908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br>
              <a:rPr lang="en-ZA" sz="9600" b="1" i="1" dirty="0"/>
            </a:br>
            <a:br>
              <a:rPr lang="en-ZA" sz="9600" b="1" i="1" dirty="0"/>
            </a:br>
            <a:br>
              <a:rPr lang="en-ZA" sz="9600" b="1" i="1" dirty="0"/>
            </a:br>
            <a:r>
              <a:rPr lang="en-ZA" sz="2800" b="1" i="1" dirty="0"/>
              <a:t>REPORT 191 ANSWER BOOK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BB6B82A-6CBA-46B3-8A1C-7B9E70212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029" y="136525"/>
            <a:ext cx="5729971" cy="5807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064B25-3681-4385-8588-88C3BCC89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926818"/>
            <a:ext cx="2334970" cy="26032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79E380-5A9B-8733-009E-73795BA5E328}"/>
              </a:ext>
            </a:extLst>
          </p:cNvPr>
          <p:cNvCxnSpPr>
            <a:cxnSpLocks/>
          </p:cNvCxnSpPr>
          <p:nvPr/>
        </p:nvCxnSpPr>
        <p:spPr>
          <a:xfrm>
            <a:off x="3124200" y="3962400"/>
            <a:ext cx="3733800" cy="567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24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1"/>
            <a:ext cx="6400800" cy="1752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2361" y="282576"/>
            <a:ext cx="883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ZA" sz="4300" b="1" i="0" u="none" strike="noStrike" kern="1200" cap="all" spc="0" normalizeH="0" baseline="0" noProof="0" dirty="0">
                <a:ln w="3175" cmpd="sng"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EXAM PERMITS</a:t>
            </a:r>
            <a:endParaRPr lang="en-ZA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705A6-0614-49F4-831D-04740D29C428}"/>
              </a:ext>
            </a:extLst>
          </p:cNvPr>
          <p:cNvSpPr txBox="1"/>
          <p:nvPr/>
        </p:nvSpPr>
        <p:spPr>
          <a:xfrm>
            <a:off x="321129" y="1148639"/>
            <a:ext cx="8153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rgbClr val="FFFF00"/>
                </a:solidFill>
              </a:rPr>
              <a:t>This is the document that allows you to enter the examination venue.</a:t>
            </a:r>
          </a:p>
          <a:p>
            <a:r>
              <a:rPr lang="en-ZA" sz="2400" dirty="0">
                <a:solidFill>
                  <a:srgbClr val="FFFF00"/>
                </a:solidFill>
              </a:rPr>
              <a:t>The dates and times of each subject’s examination is indicated on the permit.</a:t>
            </a:r>
          </a:p>
          <a:p>
            <a:r>
              <a:rPr lang="en-ZA" sz="2400" dirty="0">
                <a:solidFill>
                  <a:srgbClr val="FFFF00"/>
                </a:solidFill>
              </a:rPr>
              <a:t>Some students will not be able to write certain subjects due to the following reasons:</a:t>
            </a:r>
          </a:p>
          <a:p>
            <a:r>
              <a:rPr lang="en-ZA" sz="2800" dirty="0">
                <a:solidFill>
                  <a:srgbClr val="FFFF00"/>
                </a:solidFill>
              </a:rPr>
              <a:t>	</a:t>
            </a:r>
            <a:r>
              <a:rPr lang="en-ZA" sz="2800" b="1" dirty="0">
                <a:solidFill>
                  <a:srgbClr val="FFFF00"/>
                </a:solidFill>
              </a:rPr>
              <a:t>*</a:t>
            </a:r>
            <a:r>
              <a:rPr lang="en-ZA" sz="2400" dirty="0">
                <a:solidFill>
                  <a:srgbClr val="FFFF00"/>
                </a:solidFill>
              </a:rPr>
              <a:t>Attendance </a:t>
            </a:r>
          </a:p>
          <a:p>
            <a:r>
              <a:rPr lang="en-ZA" sz="2400" dirty="0">
                <a:solidFill>
                  <a:srgbClr val="FFFF00"/>
                </a:solidFill>
              </a:rPr>
              <a:t>	</a:t>
            </a:r>
            <a:r>
              <a:rPr lang="en-ZA" sz="2400" b="1" dirty="0">
                <a:solidFill>
                  <a:srgbClr val="FFFF00"/>
                </a:solidFill>
              </a:rPr>
              <a:t>*</a:t>
            </a:r>
            <a:r>
              <a:rPr lang="en-ZA" sz="2400" dirty="0">
                <a:solidFill>
                  <a:srgbClr val="FFFF00"/>
                </a:solidFill>
              </a:rPr>
              <a:t>Did not reach sub minimum year mark.</a:t>
            </a:r>
          </a:p>
          <a:p>
            <a:r>
              <a:rPr lang="en-ZA" sz="2400" dirty="0">
                <a:solidFill>
                  <a:srgbClr val="FFFF00"/>
                </a:solidFill>
              </a:rPr>
              <a:t>Your permit will be </a:t>
            </a:r>
            <a:r>
              <a:rPr lang="en-ZA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scratched </a:t>
            </a:r>
            <a:r>
              <a:rPr lang="en-ZA" sz="2400" dirty="0">
                <a:solidFill>
                  <a:srgbClr val="FFFF00"/>
                </a:solidFill>
              </a:rPr>
              <a:t>(the subject you may not write will be scratched through and the reason will be indicated next to it)</a:t>
            </a:r>
          </a:p>
          <a:p>
            <a:r>
              <a:rPr lang="en-ZA" sz="2400" b="1" dirty="0">
                <a:solidFill>
                  <a:srgbClr val="00B0F0"/>
                </a:solidFill>
              </a:rPr>
              <a:t>IF you are repeating a subject on a different level you will receive a separate exam permit for that subject.</a:t>
            </a:r>
          </a:p>
          <a:p>
            <a:endParaRPr lang="en-ZA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82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8229600" cy="39659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25908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8C55CC6-FAA2-4CFF-B0D9-1E5452E63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577"/>
            <a:ext cx="5941672" cy="5915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6BED67-DDDA-4D48-B620-86EC4DC7A4E0}"/>
              </a:ext>
            </a:extLst>
          </p:cNvPr>
          <p:cNvSpPr txBox="1"/>
          <p:nvPr/>
        </p:nvSpPr>
        <p:spPr>
          <a:xfrm>
            <a:off x="878058" y="2763019"/>
            <a:ext cx="20156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/>
              <a:t>COMPUTER ANSWERBOOK</a:t>
            </a:r>
          </a:p>
        </p:txBody>
      </p:sp>
    </p:spTree>
    <p:extLst>
      <p:ext uri="{BB962C8B-B14F-4D97-AF65-F5344CB8AC3E}">
        <p14:creationId xmlns:p14="http://schemas.microsoft.com/office/powerpoint/2010/main" val="325620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024"/>
            <a:ext cx="8229600" cy="12227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09800" y="552266"/>
            <a:ext cx="5943600" cy="1487688"/>
          </a:xfrm>
        </p:spPr>
        <p:txBody>
          <a:bodyPr>
            <a:noAutofit/>
          </a:bodyPr>
          <a:lstStyle/>
          <a:p>
            <a:r>
              <a:rPr lang="en-ZA" sz="2800" dirty="0"/>
              <a:t>OPEN &amp; CLOSED BOOK EXAMINATIONS</a:t>
            </a:r>
            <a:br>
              <a:rPr lang="en-ZA" sz="2800" dirty="0"/>
            </a:br>
            <a:r>
              <a:rPr lang="en-ZA" sz="2800" dirty="0"/>
              <a:t>(</a:t>
            </a:r>
            <a:r>
              <a:rPr lang="en-ZA" sz="2800" dirty="0">
                <a:solidFill>
                  <a:srgbClr val="FF0000"/>
                </a:solidFill>
              </a:rPr>
              <a:t>REPORT 191 ONLY</a:t>
            </a:r>
            <a:r>
              <a:rPr lang="en-ZA" sz="2800" dirty="0"/>
              <a:t>)</a:t>
            </a:r>
            <a:endParaRPr lang="en-ZA" sz="700" b="1" i="1" dirty="0"/>
          </a:p>
        </p:txBody>
      </p:sp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F1AF70D0-7ABE-4F4B-A6E2-4A08ED4E4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24553"/>
              </p:ext>
            </p:extLst>
          </p:nvPr>
        </p:nvGraphicFramePr>
        <p:xfrm>
          <a:off x="266700" y="1822912"/>
          <a:ext cx="88773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25">
                  <a:extLst>
                    <a:ext uri="{9D8B030D-6E8A-4147-A177-3AD203B41FA5}">
                      <a16:colId xmlns:a16="http://schemas.microsoft.com/office/drawing/2014/main" val="2707349712"/>
                    </a:ext>
                  </a:extLst>
                </a:gridCol>
                <a:gridCol w="1394443">
                  <a:extLst>
                    <a:ext uri="{9D8B030D-6E8A-4147-A177-3AD203B41FA5}">
                      <a16:colId xmlns:a16="http://schemas.microsoft.com/office/drawing/2014/main" val="2514570536"/>
                    </a:ext>
                  </a:extLst>
                </a:gridCol>
                <a:gridCol w="1649764">
                  <a:extLst>
                    <a:ext uri="{9D8B030D-6E8A-4147-A177-3AD203B41FA5}">
                      <a16:colId xmlns:a16="http://schemas.microsoft.com/office/drawing/2014/main" val="3210282001"/>
                    </a:ext>
                  </a:extLst>
                </a:gridCol>
                <a:gridCol w="3613768">
                  <a:extLst>
                    <a:ext uri="{9D8B030D-6E8A-4147-A177-3AD203B41FA5}">
                      <a16:colId xmlns:a16="http://schemas.microsoft.com/office/drawing/2014/main" val="3762530882"/>
                    </a:ext>
                  </a:extLst>
                </a:gridCol>
              </a:tblGrid>
              <a:tr h="488546">
                <a:tc>
                  <a:txBody>
                    <a:bodyPr/>
                    <a:lstStyle/>
                    <a:p>
                      <a:r>
                        <a:rPr lang="en-GB" b="1" dirty="0"/>
                        <a:t>SUBJECT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OPEN BOOK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CLOSED BOOK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REFERENCE MATERIAL ALLOWED IN EXAM VENUE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64959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en-GB" b="1" dirty="0"/>
                        <a:t>Man. Comm N4 P1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yes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TWO dictionaries and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two additional reference works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05257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en-GB" b="1" dirty="0"/>
                        <a:t>Man. Comm N4 P2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yes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TWO dictionaries (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NO additional reference works)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287053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en-GB" b="1" dirty="0"/>
                        <a:t>Communication N4 – N6 P1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Yes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TWO dictionaries AND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two additional reference works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390509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en-GB" b="1" dirty="0"/>
                        <a:t>Communication N4 – N6 P2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Yes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TWO dictionaries (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no additional reference works)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175017"/>
                  </a:ext>
                </a:extLst>
              </a:tr>
              <a:tr h="488546">
                <a:tc>
                  <a:txBody>
                    <a:bodyPr/>
                    <a:lstStyle/>
                    <a:p>
                      <a:r>
                        <a:rPr lang="en-GB" b="1" dirty="0" err="1"/>
                        <a:t>Entrep</a:t>
                      </a:r>
                      <a:r>
                        <a:rPr lang="en-GB" b="1" dirty="0"/>
                        <a:t>. &amp; Bus. Man N4 – N6 P1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yes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NONE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11623"/>
                  </a:ext>
                </a:extLst>
              </a:tr>
              <a:tr h="907300">
                <a:tc>
                  <a:txBody>
                    <a:bodyPr/>
                    <a:lstStyle/>
                    <a:p>
                      <a:r>
                        <a:rPr lang="en-GB" b="1" dirty="0" err="1"/>
                        <a:t>Entrep</a:t>
                      </a:r>
                      <a:r>
                        <a:rPr lang="en-GB" b="1" dirty="0"/>
                        <a:t>. &amp; Bus. Man N4 – N6 P2 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Yes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FIVE reference works: dictionaries, pocket calculator, textbook, student files containing lesson notes</a:t>
                      </a:r>
                      <a:endParaRPr lang="en-Z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90907"/>
                  </a:ext>
                </a:extLst>
              </a:tr>
              <a:tr h="279169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PAST PAPERS AND MARKING GUIDELINES ARE NOT PERMITTED IN THE EXAM VENUE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66422"/>
                  </a:ext>
                </a:extLst>
              </a:tr>
              <a:tr h="279169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66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5127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0406"/>
            <a:ext cx="7315200" cy="58367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2800" b="1" dirty="0">
                <a:solidFill>
                  <a:srgbClr val="FFFF00"/>
                </a:solidFill>
              </a:rPr>
              <a:t>COMPUTER – RELATED EXAMINATIONS</a:t>
            </a:r>
          </a:p>
          <a:p>
            <a:pPr algn="l"/>
            <a:endParaRPr lang="en-US" b="1" dirty="0"/>
          </a:p>
          <a:p>
            <a:pPr marL="514350" indent="-514350" algn="l">
              <a:buAutoNum type="arabicPeriod"/>
            </a:pPr>
            <a:r>
              <a:rPr lang="en-US" sz="9600" b="1" dirty="0"/>
              <a:t>Make sure you are seated </a:t>
            </a:r>
            <a:r>
              <a:rPr lang="en-US" sz="12800" b="1" dirty="0"/>
              <a:t>40 minutes before </a:t>
            </a:r>
            <a:r>
              <a:rPr lang="en-US" sz="9600" b="1" dirty="0"/>
              <a:t>the start of the Computer examination time</a:t>
            </a:r>
          </a:p>
          <a:p>
            <a:pPr marL="514350" indent="-514350" algn="l">
              <a:buAutoNum type="arabicPeriod"/>
            </a:pPr>
            <a:r>
              <a:rPr lang="en-US" sz="9600" b="1" dirty="0"/>
              <a:t>This time is for reading and implementing instructions.</a:t>
            </a:r>
          </a:p>
          <a:p>
            <a:pPr marL="514350" indent="-514350" algn="l">
              <a:buAutoNum type="arabicPeriod"/>
            </a:pPr>
            <a:r>
              <a:rPr lang="en-US" sz="9600" b="1" dirty="0"/>
              <a:t>All computer printouts must have the student’s examination number and watermark. </a:t>
            </a:r>
          </a:p>
          <a:p>
            <a:pPr marL="514350" indent="-514350" algn="l">
              <a:buAutoNum type="arabicPeriod"/>
            </a:pPr>
            <a:r>
              <a:rPr lang="en-US" sz="9600" b="1" dirty="0"/>
              <a:t>Printouts without identification or with handwritten identity number will NOT be considered for marking.</a:t>
            </a:r>
          </a:p>
          <a:p>
            <a:pPr marL="514350" indent="-514350" algn="l">
              <a:buAutoNum type="arabicPeriod"/>
            </a:pPr>
            <a:r>
              <a:rPr lang="en-US" sz="9600" b="1" dirty="0"/>
              <a:t>Candidates print </a:t>
            </a:r>
            <a:r>
              <a:rPr lang="en-US" sz="9600" b="1" u="sng" dirty="0"/>
              <a:t>during the examination</a:t>
            </a:r>
            <a:r>
              <a:rPr lang="en-US" sz="9600" b="1" dirty="0"/>
              <a:t>.  The invigilator will bring printouts to work station.</a:t>
            </a:r>
          </a:p>
          <a:p>
            <a:pPr marL="514350" indent="-514350" algn="l">
              <a:buAutoNum type="arabicPeriod"/>
            </a:pPr>
            <a:r>
              <a:rPr lang="en-US" sz="9600" b="1" dirty="0"/>
              <a:t>No extra time will be allocated for loss of work.</a:t>
            </a:r>
          </a:p>
          <a:p>
            <a:pPr marL="514350" indent="-514350" algn="l">
              <a:buAutoNum type="arabicPeriod"/>
            </a:pPr>
            <a:r>
              <a:rPr lang="en-US" sz="9600" b="1" dirty="0"/>
              <a:t>Save your work correctly.</a:t>
            </a:r>
          </a:p>
          <a:p>
            <a:pPr marL="514350" indent="-514350" algn="l">
              <a:buAutoNum type="arabicPeriod"/>
            </a:pPr>
            <a:endParaRPr lang="en-US" sz="7200" b="1" dirty="0"/>
          </a:p>
          <a:p>
            <a:r>
              <a:rPr lang="en-US" sz="16000" b="1" dirty="0">
                <a:solidFill>
                  <a:srgbClr val="FF0000"/>
                </a:solidFill>
              </a:rPr>
              <a:t>TYPE    SAVE    PRINT !!</a:t>
            </a:r>
          </a:p>
          <a:p>
            <a:pPr marL="514350" indent="-514350" algn="l">
              <a:buAutoNum type="arabicPeriod"/>
            </a:pP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86047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25908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3454510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27452"/>
            <a:ext cx="7010400" cy="5659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COMPUTER – RELATED EXAMINATIONS</a:t>
            </a:r>
          </a:p>
          <a:p>
            <a:pPr algn="l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9600" y="1645299"/>
            <a:ext cx="7543800" cy="3798969"/>
          </a:xfrm>
        </p:spPr>
        <p:txBody>
          <a:bodyPr>
            <a:noAutofit/>
          </a:bodyPr>
          <a:lstStyle/>
          <a:p>
            <a:pPr algn="l"/>
            <a:br>
              <a:rPr lang="en-ZA" sz="2400" b="1" i="1" u="sng" dirty="0"/>
            </a:br>
            <a:br>
              <a:rPr lang="en-ZA" sz="2400" b="1" i="1" u="sng" dirty="0"/>
            </a:br>
            <a:br>
              <a:rPr lang="en-ZA" sz="2400" b="1" i="1" u="sng" dirty="0"/>
            </a:br>
            <a:br>
              <a:rPr lang="en-ZA" sz="2400" b="1" i="1" u="sng" dirty="0"/>
            </a:br>
            <a:r>
              <a:rPr lang="en-ZA" sz="2400" b="1" i="1" u="sng" dirty="0"/>
              <a:t>SPEED AND ACCURACY TEST: (Office Admin Students)</a:t>
            </a:r>
            <a:br>
              <a:rPr lang="en-ZA" sz="2400" b="1" i="1" dirty="0"/>
            </a:br>
            <a:r>
              <a:rPr lang="en-ZA" sz="2400" b="1" i="1" dirty="0"/>
              <a:t>1</a:t>
            </a:r>
            <a:r>
              <a:rPr lang="en-ZA" sz="2800" b="1" i="1" dirty="0"/>
              <a:t>. </a:t>
            </a:r>
            <a: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last 5 minutes BEFORE THE START of the examination, the candidates’ focus will be on the Speed &amp; Accuracy test and they will be given 3 minutes to read through the Speed &amp; Accuracy test</a:t>
            </a:r>
            <a:b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Candidates must wait until the invigilator gives the instruction to begin and stop.</a:t>
            </a:r>
            <a:b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 speed &amp; accuracy test will be conducted ONCE ONLY</a:t>
            </a:r>
            <a:b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A" sz="24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All uncontrolled speed &amp; accuracy tests will NOT be marked.</a:t>
            </a:r>
            <a:br>
              <a:rPr lang="en-ZA" sz="1800" b="1" dirty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ZA" sz="2400" b="1" i="1" dirty="0">
                <a:solidFill>
                  <a:srgbClr val="FFFF00"/>
                </a:solidFill>
              </a:rPr>
            </a:br>
            <a:br>
              <a:rPr lang="en-ZA" sz="2400" b="1" i="1" dirty="0">
                <a:solidFill>
                  <a:srgbClr val="FFFF00"/>
                </a:solidFill>
              </a:rPr>
            </a:br>
            <a:endParaRPr lang="en-ZA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0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25908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206FD26-762E-4BAF-8D7B-4D4F3965C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1443" y="125639"/>
            <a:ext cx="6400800" cy="1752600"/>
          </a:xfrm>
        </p:spPr>
        <p:txBody>
          <a:bodyPr/>
          <a:lstStyle/>
          <a:p>
            <a:r>
              <a:rPr lang="en-ZA" sz="3200" b="1" dirty="0">
                <a:solidFill>
                  <a:schemeClr val="tx1"/>
                </a:solidFill>
              </a:rPr>
              <a:t>ABSENTEEISM FROM EXTERNAL EXAMINATIONS</a:t>
            </a:r>
          </a:p>
          <a:p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3D152-0ABD-4173-ADDB-9C0AA429F8B9}"/>
              </a:ext>
            </a:extLst>
          </p:cNvPr>
          <p:cNvSpPr txBox="1"/>
          <p:nvPr/>
        </p:nvSpPr>
        <p:spPr>
          <a:xfrm>
            <a:off x="304800" y="1066801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sz="2000" b="1" dirty="0">
              <a:solidFill>
                <a:srgbClr val="FFFF00"/>
              </a:solidFill>
            </a:endParaRPr>
          </a:p>
          <a:p>
            <a:r>
              <a:rPr lang="en-ZA" sz="2400" b="1" dirty="0">
                <a:solidFill>
                  <a:srgbClr val="FFFF00"/>
                </a:solidFill>
              </a:rPr>
              <a:t>IF you miss the exam because of a valid reason you may apply for exemption and a Supplementary Examination during the following examination cycle .</a:t>
            </a:r>
          </a:p>
          <a:p>
            <a:endParaRPr lang="en-ZA" sz="2400" b="1" dirty="0">
              <a:solidFill>
                <a:srgbClr val="FFFF00"/>
              </a:solidFill>
            </a:endParaRPr>
          </a:p>
          <a:p>
            <a:r>
              <a:rPr lang="en-ZA" sz="2400" b="1" dirty="0">
                <a:solidFill>
                  <a:srgbClr val="FFFF00"/>
                </a:solidFill>
              </a:rPr>
              <a:t>All medical notes / certificates must be submitted </a:t>
            </a:r>
            <a:r>
              <a:rPr lang="en-ZA" sz="3200" b="1" dirty="0">
                <a:solidFill>
                  <a:srgbClr val="FFFF00"/>
                </a:solidFill>
              </a:rPr>
              <a:t>within 48 hours!</a:t>
            </a:r>
          </a:p>
          <a:p>
            <a:endParaRPr lang="en-ZA" sz="2400" b="1" dirty="0">
              <a:solidFill>
                <a:srgbClr val="FFFF00"/>
              </a:solidFill>
            </a:endParaRPr>
          </a:p>
          <a:p>
            <a:r>
              <a:rPr lang="en-ZA" sz="2400" b="1" dirty="0">
                <a:solidFill>
                  <a:srgbClr val="FFFF00"/>
                </a:solidFill>
              </a:rPr>
              <a:t>If the reason is NOT VALID / or the medical note was not received; you will have to repeat the subject full time</a:t>
            </a:r>
            <a:r>
              <a:rPr lang="en-ZA" sz="2400" b="1" dirty="0">
                <a:solidFill>
                  <a:schemeClr val="bg1"/>
                </a:solidFill>
              </a:rPr>
              <a:t>.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rgbClr val="FFFF00"/>
                </a:solidFill>
              </a:rPr>
              <a:t>W</a:t>
            </a:r>
            <a:r>
              <a:rPr lang="en-ZA" sz="2400" b="1" dirty="0">
                <a:solidFill>
                  <a:srgbClr val="FFFF00"/>
                </a:solidFill>
              </a:rPr>
              <a:t>here a subject consists of TWO papers – you will repeat the subject if ONE of the two papers are NOT written!</a:t>
            </a:r>
          </a:p>
        </p:txBody>
      </p:sp>
    </p:spTree>
    <p:extLst>
      <p:ext uri="{BB962C8B-B14F-4D97-AF65-F5344CB8AC3E}">
        <p14:creationId xmlns:p14="http://schemas.microsoft.com/office/powerpoint/2010/main" val="15725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358" y="335059"/>
            <a:ext cx="5812971" cy="745156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r>
              <a:rPr lang="en-ZA" sz="12800" b="1" dirty="0">
                <a:solidFill>
                  <a:schemeClr val="tx1"/>
                </a:solidFill>
              </a:rPr>
              <a:t>Failure to produce valid ID or passport or exam permit</a:t>
            </a:r>
            <a:endParaRPr lang="en-US" sz="1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11165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3738" y="2324100"/>
            <a:ext cx="80010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D942D-F0F8-43AD-8716-95DB519ABD73}"/>
              </a:ext>
            </a:extLst>
          </p:cNvPr>
          <p:cNvSpPr txBox="1"/>
          <p:nvPr/>
        </p:nvSpPr>
        <p:spPr>
          <a:xfrm>
            <a:off x="539262" y="1550819"/>
            <a:ext cx="7620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FFF00"/>
                </a:solidFill>
              </a:rPr>
              <a:t>Report to reception for identification or reprint of your permit </a:t>
            </a:r>
          </a:p>
          <a:p>
            <a:endParaRPr lang="en-ZA" sz="2400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FFF00"/>
                </a:solidFill>
              </a:rPr>
              <a:t>Report to venue with document issued to you</a:t>
            </a:r>
          </a:p>
          <a:p>
            <a:endParaRPr lang="en-ZA" sz="2400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FFF00"/>
                </a:solidFill>
              </a:rPr>
              <a:t>Submit your valid ID </a:t>
            </a:r>
            <a:r>
              <a:rPr lang="en-ZA" sz="2800" b="1" dirty="0">
                <a:solidFill>
                  <a:srgbClr val="FF0000"/>
                </a:solidFill>
              </a:rPr>
              <a:t>within 24 hours </a:t>
            </a:r>
            <a:r>
              <a:rPr lang="en-ZA" sz="2400" b="1" dirty="0">
                <a:solidFill>
                  <a:srgbClr val="FFFF00"/>
                </a:solidFill>
              </a:rPr>
              <a:t>to the Examinations Officer.</a:t>
            </a:r>
          </a:p>
          <a:p>
            <a:endParaRPr lang="en-ZA" sz="2400" b="1" dirty="0">
              <a:solidFill>
                <a:srgbClr val="FFFF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ZA" sz="2400" b="1" dirty="0">
                <a:solidFill>
                  <a:srgbClr val="FFFF00"/>
                </a:solidFill>
              </a:rPr>
              <a:t>Failure to do so will result in your script being handled as an </a:t>
            </a:r>
            <a:r>
              <a:rPr lang="en-ZA" sz="2800" b="1" dirty="0">
                <a:solidFill>
                  <a:srgbClr val="FF0000"/>
                </a:solidFill>
              </a:rPr>
              <a:t>IRREGULARITY</a:t>
            </a:r>
            <a:endParaRPr lang="en-Z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8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5358" y="335059"/>
            <a:ext cx="5812971" cy="745156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algn="l"/>
            <a:r>
              <a:rPr lang="en-ZA" sz="12800" b="1" dirty="0">
                <a:solidFill>
                  <a:srgbClr val="FFFF00"/>
                </a:solidFill>
              </a:rPr>
              <a:t>DURING THE EXAMINATION SESSION</a:t>
            </a:r>
            <a:endParaRPr lang="en-US" sz="128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111165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26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3738" y="2324100"/>
            <a:ext cx="80010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A36B6F-66FA-40BC-98A9-83768491C7AC}"/>
              </a:ext>
            </a:extLst>
          </p:cNvPr>
          <p:cNvSpPr/>
          <p:nvPr/>
        </p:nvSpPr>
        <p:spPr>
          <a:xfrm>
            <a:off x="222738" y="1383034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1</a:t>
            </a:r>
            <a:r>
              <a:rPr lang="en-GB" sz="2400" dirty="0"/>
              <a:t>. Do not tear out ANY pages from the answer book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2. Ensure addenda are completed &amp; inserted in your answer book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3. Only use exam numbers, NO NAMES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4. During the first hour, no candidate is allowed to leave the venue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5. Candidates to sign Attendance Register next to ID number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6. Candidates have to be escorted to the toilet and back (not during 1st hour)</a:t>
            </a:r>
            <a:br>
              <a:rPr lang="en-GB" sz="2400" dirty="0"/>
            </a:br>
            <a:r>
              <a:rPr lang="en-GB" dirty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0408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9545" y="5443"/>
            <a:ext cx="6400800" cy="1080654"/>
          </a:xfrm>
        </p:spPr>
        <p:txBody>
          <a:bodyPr>
            <a:normAutofit/>
          </a:bodyPr>
          <a:lstStyle/>
          <a:p>
            <a:pPr algn="l"/>
            <a:r>
              <a:rPr lang="en-ZA" b="1" dirty="0">
                <a:solidFill>
                  <a:schemeClr val="tx1">
                    <a:lumMod val="95000"/>
                  </a:schemeClr>
                </a:solidFill>
              </a:rPr>
              <a:t>DURING THE EXAMINATION SESSION</a:t>
            </a:r>
            <a:endParaRPr lang="en-US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3738" y="2324100"/>
            <a:ext cx="8001000" cy="2362200"/>
          </a:xfrm>
        </p:spPr>
        <p:txBody>
          <a:bodyPr>
            <a:noAutofit/>
          </a:bodyPr>
          <a:lstStyle/>
          <a:p>
            <a:pPr algn="l"/>
            <a:br>
              <a:rPr lang="en-ZA" sz="2400" dirty="0">
                <a:solidFill>
                  <a:srgbClr val="FFFF00"/>
                </a:solidFill>
              </a:rPr>
            </a:br>
            <a:r>
              <a:rPr lang="en-ZA" sz="2400" dirty="0">
                <a:solidFill>
                  <a:srgbClr val="FFFF00"/>
                </a:solidFill>
              </a:rPr>
              <a:t>On completion of the exam candidates must remain seated and raise his/her hand to indicate to the invigilator to collect the answer script &amp; question paper</a:t>
            </a:r>
            <a:br>
              <a:rPr lang="en-ZA" sz="2400" dirty="0">
                <a:solidFill>
                  <a:srgbClr val="FFFF00"/>
                </a:solidFill>
              </a:rPr>
            </a:br>
            <a:br>
              <a:rPr lang="en-ZA" sz="2400" dirty="0">
                <a:solidFill>
                  <a:srgbClr val="FFFF00"/>
                </a:solidFill>
              </a:rPr>
            </a:br>
            <a:r>
              <a:rPr lang="en-ZA" sz="2400" dirty="0">
                <a:solidFill>
                  <a:srgbClr val="FFFF00"/>
                </a:solidFill>
              </a:rPr>
              <a:t>A Candidate must sign for submission of answer book next to his/her ID number. During the last 15 minutes of the exam session, candidates must </a:t>
            </a:r>
            <a:r>
              <a:rPr lang="en-ZA" sz="2400" b="1" dirty="0">
                <a:solidFill>
                  <a:srgbClr val="FFFF00"/>
                </a:solidFill>
              </a:rPr>
              <a:t>remain seated until all scripts, question papers and signatures are collected </a:t>
            </a:r>
            <a:r>
              <a:rPr lang="en-ZA" sz="2400" dirty="0">
                <a:solidFill>
                  <a:srgbClr val="FFFF00"/>
                </a:solidFill>
              </a:rPr>
              <a:t>– </a:t>
            </a:r>
            <a:r>
              <a:rPr lang="en-ZA" sz="2800" dirty="0">
                <a:solidFill>
                  <a:srgbClr val="00B0F0"/>
                </a:solidFill>
              </a:rPr>
              <a:t>no candidates allowed to leave the venue during last 15 minutes.</a:t>
            </a:r>
            <a:br>
              <a:rPr lang="en-ZA" sz="2400" dirty="0">
                <a:solidFill>
                  <a:srgbClr val="00B0F0"/>
                </a:solidFill>
              </a:rPr>
            </a:br>
            <a:br>
              <a:rPr lang="en-ZA" sz="2400" dirty="0">
                <a:solidFill>
                  <a:srgbClr val="00B0F0"/>
                </a:solidFill>
              </a:rPr>
            </a:br>
            <a:r>
              <a:rPr lang="en-ZA" sz="2400" dirty="0">
                <a:solidFill>
                  <a:srgbClr val="FFFF00"/>
                </a:solidFill>
              </a:rPr>
              <a:t>Candidates will sign the register indicating the time they left/completed the session.</a:t>
            </a:r>
            <a:br>
              <a:rPr lang="en-ZA" sz="2400" dirty="0">
                <a:solidFill>
                  <a:srgbClr val="FFFF00"/>
                </a:solidFill>
              </a:rPr>
            </a:br>
            <a:endParaRPr lang="en-ZA" sz="2400" b="1" i="1" dirty="0"/>
          </a:p>
        </p:txBody>
      </p:sp>
    </p:spTree>
    <p:extLst>
      <p:ext uri="{BB962C8B-B14F-4D97-AF65-F5344CB8AC3E}">
        <p14:creationId xmlns:p14="http://schemas.microsoft.com/office/powerpoint/2010/main" val="222105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27452"/>
            <a:ext cx="7010400" cy="1080654"/>
          </a:xfrm>
        </p:spPr>
        <p:txBody>
          <a:bodyPr>
            <a:normAutofit/>
          </a:bodyPr>
          <a:lstStyle/>
          <a:p>
            <a:pPr algn="l"/>
            <a:r>
              <a:rPr lang="en-ZA" b="1" dirty="0">
                <a:solidFill>
                  <a:schemeClr val="tx1"/>
                </a:solidFill>
              </a:rPr>
              <a:t>IRREGULARITIES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071338" cy="3429000"/>
          </a:xfrm>
        </p:spPr>
        <p:txBody>
          <a:bodyPr>
            <a:noAutofit/>
          </a:bodyPr>
          <a:lstStyle/>
          <a:p>
            <a:pPr algn="l"/>
            <a:br>
              <a:rPr lang="en-ZA" sz="2000" dirty="0">
                <a:solidFill>
                  <a:srgbClr val="FFFF00"/>
                </a:solidFill>
              </a:rPr>
            </a:br>
            <a:br>
              <a:rPr lang="en-ZA" sz="2000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Leaked question papers/marking guidelines. It is a criminal offence to make use of leaked information,   (Report leakages to CHIEF INVIGILATOR)</a:t>
            </a:r>
            <a:br>
              <a:rPr lang="en-ZA" sz="2800" b="1" dirty="0">
                <a:solidFill>
                  <a:srgbClr val="FFFF00"/>
                </a:solidFill>
              </a:rPr>
            </a:br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Candidates found writing of behalf of other candidates</a:t>
            </a:r>
            <a:br>
              <a:rPr lang="en-ZA" sz="2800" b="1" dirty="0">
                <a:solidFill>
                  <a:srgbClr val="FFFF00"/>
                </a:solidFill>
              </a:rPr>
            </a:br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Failure to produce a valid ID</a:t>
            </a:r>
            <a:br>
              <a:rPr lang="en-ZA" sz="2800" b="1" dirty="0">
                <a:solidFill>
                  <a:srgbClr val="FFFF00"/>
                </a:solidFill>
              </a:rPr>
            </a:br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Late arrival at exam centre</a:t>
            </a:r>
            <a:br>
              <a:rPr lang="en-ZA" sz="2800" b="1" dirty="0">
                <a:solidFill>
                  <a:srgbClr val="FFFF00"/>
                </a:solidFill>
              </a:rPr>
            </a:br>
            <a:br>
              <a:rPr lang="en-ZA" sz="2000" b="1" dirty="0">
                <a:solidFill>
                  <a:srgbClr val="FFFF00"/>
                </a:solidFill>
              </a:rPr>
            </a:br>
            <a:endParaRPr lang="en-ZA" sz="700" dirty="0"/>
          </a:p>
        </p:txBody>
      </p:sp>
    </p:spTree>
    <p:extLst>
      <p:ext uri="{BB962C8B-B14F-4D97-AF65-F5344CB8AC3E}">
        <p14:creationId xmlns:p14="http://schemas.microsoft.com/office/powerpoint/2010/main" val="1178727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8487" y="300808"/>
            <a:ext cx="5295313" cy="1080654"/>
          </a:xfrm>
        </p:spPr>
        <p:txBody>
          <a:bodyPr>
            <a:normAutofit/>
          </a:bodyPr>
          <a:lstStyle/>
          <a:p>
            <a:pPr algn="l"/>
            <a:r>
              <a:rPr lang="en-ZA" sz="3600" b="1" dirty="0">
                <a:solidFill>
                  <a:schemeClr val="tx1"/>
                </a:solidFill>
              </a:rPr>
              <a:t>IRREGULARITIES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29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03738" y="2324100"/>
            <a:ext cx="8001000" cy="23622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F3980-B46E-46A5-BCCB-54B43B6B1E6F}"/>
              </a:ext>
            </a:extLst>
          </p:cNvPr>
          <p:cNvSpPr txBox="1"/>
          <p:nvPr/>
        </p:nvSpPr>
        <p:spPr>
          <a:xfrm>
            <a:off x="304800" y="1326617"/>
            <a:ext cx="861646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rgbClr val="FFFF00"/>
                </a:solidFill>
              </a:rPr>
              <a:t>Exam number not on mark sheet</a:t>
            </a:r>
          </a:p>
          <a:p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Answer script damaged</a:t>
            </a:r>
          </a:p>
          <a:p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Creating a disturbance or behave in an improper manner</a:t>
            </a:r>
          </a:p>
          <a:p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Disorderly conduct</a:t>
            </a:r>
          </a:p>
          <a:p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Disregard of instructions from Invigilator/s</a:t>
            </a:r>
          </a:p>
          <a:p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800" b="1" dirty="0">
                <a:solidFill>
                  <a:srgbClr val="FFFF00"/>
                </a:solidFill>
              </a:rPr>
              <a:t>Disregard of Examination regulations</a:t>
            </a:r>
            <a:br>
              <a:rPr lang="en-ZA" sz="2800" b="1" dirty="0">
                <a:solidFill>
                  <a:srgbClr val="FFFF00"/>
                </a:solidFill>
              </a:rPr>
            </a:br>
            <a:r>
              <a:rPr lang="en-ZA" sz="2400" dirty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8453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211843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2AC71B-C8B3-4A0D-BE1F-05D18B21F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0600"/>
            <a:ext cx="6781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8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324630"/>
            <a:ext cx="4876800" cy="6280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</a:rPr>
              <a:t>IRREGULARITIES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65239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3769" y="2324100"/>
            <a:ext cx="8340969" cy="274981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F3980-B46E-46A5-BCCB-54B43B6B1E6F}"/>
              </a:ext>
            </a:extLst>
          </p:cNvPr>
          <p:cNvSpPr txBox="1"/>
          <p:nvPr/>
        </p:nvSpPr>
        <p:spPr>
          <a:xfrm>
            <a:off x="457200" y="1137658"/>
            <a:ext cx="861646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rgbClr val="FFFF00"/>
                </a:solidFill>
              </a:rPr>
              <a:t>When found in possession of crib (cheat) notes or on cell phone, evidence will be confiscated.</a:t>
            </a:r>
          </a:p>
          <a:p>
            <a:endParaRPr lang="en-ZA" sz="3200" b="1" dirty="0">
              <a:solidFill>
                <a:srgbClr val="FFFF00"/>
              </a:solidFill>
            </a:endParaRPr>
          </a:p>
          <a:p>
            <a:r>
              <a:rPr lang="en-ZA" sz="3200" b="1" dirty="0">
                <a:solidFill>
                  <a:srgbClr val="FFFF00"/>
                </a:solidFill>
              </a:rPr>
              <a:t> New exam book issued to continue with exam.  </a:t>
            </a:r>
          </a:p>
          <a:p>
            <a:endParaRPr lang="en-ZA" sz="3200" b="1" dirty="0">
              <a:solidFill>
                <a:srgbClr val="FFFF00"/>
              </a:solidFill>
            </a:endParaRPr>
          </a:p>
          <a:p>
            <a:r>
              <a:rPr lang="en-ZA" sz="3200" b="1" dirty="0">
                <a:solidFill>
                  <a:srgbClr val="FFFF00"/>
                </a:solidFill>
              </a:rPr>
              <a:t>An irregularity will be declared.</a:t>
            </a:r>
          </a:p>
          <a:p>
            <a:endParaRPr lang="en-ZA" sz="3200" b="1" dirty="0">
              <a:solidFill>
                <a:srgbClr val="FFFF00"/>
              </a:solidFill>
            </a:endParaRPr>
          </a:p>
          <a:p>
            <a:pPr algn="ctr"/>
            <a:r>
              <a:rPr lang="en-ZA" sz="3200" b="1" dirty="0">
                <a:solidFill>
                  <a:srgbClr val="00B0F0"/>
                </a:solidFill>
              </a:rPr>
              <a:t>This is a serious offence!</a:t>
            </a:r>
          </a:p>
          <a:p>
            <a:pPr algn="ctr"/>
            <a:r>
              <a:rPr lang="en-ZA" sz="3200" b="1" dirty="0">
                <a:solidFill>
                  <a:srgbClr val="00B0F0"/>
                </a:solidFill>
              </a:rPr>
              <a:t>A student may be barred from ANY institution for THREE years!</a:t>
            </a:r>
          </a:p>
          <a:p>
            <a:pPr algn="ctr"/>
            <a:endParaRPr lang="en-Z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50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38158" y="2336507"/>
            <a:ext cx="5858020" cy="11430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r>
              <a:rPr lang="en-ZA" sz="8000" b="1" i="1" dirty="0">
                <a:solidFill>
                  <a:srgbClr val="FF0000"/>
                </a:solidFill>
              </a:rPr>
              <a:t>QUESTIONS?</a:t>
            </a:r>
            <a:endParaRPr lang="en-ZA" sz="2800" b="1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65239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91EEDF-0CED-49F5-9C74-9F4C8A77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15415"/>
            <a:ext cx="2819400" cy="47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5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578" y="2336507"/>
            <a:ext cx="8229600" cy="11430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65239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1DE73-2803-4CFF-AE62-8A21827B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015415"/>
            <a:ext cx="7086600" cy="479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1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6578" y="2336507"/>
            <a:ext cx="8229600" cy="114300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65239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393A87-6569-4295-A494-83626533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49"/>
          <a:stretch/>
        </p:blipFill>
        <p:spPr>
          <a:xfrm>
            <a:off x="0" y="689235"/>
            <a:ext cx="9144000" cy="44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1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753410"/>
            <a:ext cx="4876800" cy="62805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</a:rPr>
              <a:t>EXAM PERMITS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56" y="-65239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3769" y="2324100"/>
            <a:ext cx="8340969" cy="2749810"/>
          </a:xfrm>
        </p:spPr>
        <p:txBody>
          <a:bodyPr>
            <a:noAutofit/>
          </a:bodyPr>
          <a:lstStyle/>
          <a:p>
            <a:r>
              <a:rPr lang="en-ZA" sz="9600" b="1" i="1" dirty="0"/>
              <a:t> </a:t>
            </a:r>
            <a:endParaRPr lang="en-ZA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1F3980-B46E-46A5-BCCB-54B43B6B1E6F}"/>
              </a:ext>
            </a:extLst>
          </p:cNvPr>
          <p:cNvSpPr txBox="1"/>
          <p:nvPr/>
        </p:nvSpPr>
        <p:spPr>
          <a:xfrm>
            <a:off x="263769" y="2258190"/>
            <a:ext cx="8616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400" dirty="0">
                <a:solidFill>
                  <a:srgbClr val="FFFF00"/>
                </a:solidFill>
              </a:rPr>
              <a:t>DO NOT WRITE ANYTHING ON YOUR EXAM PERMIT……KEEP IT CLEAN AND NEAT</a:t>
            </a:r>
          </a:p>
          <a:p>
            <a:pPr marL="0" indent="0">
              <a:buNone/>
            </a:pPr>
            <a:endParaRPr lang="en-ZA" sz="2400" dirty="0">
              <a:solidFill>
                <a:srgbClr val="FFFF00"/>
              </a:solidFill>
            </a:endParaRPr>
          </a:p>
          <a:p>
            <a:r>
              <a:rPr lang="en-ZA" sz="2400" dirty="0">
                <a:solidFill>
                  <a:srgbClr val="FFFF00"/>
                </a:solidFill>
              </a:rPr>
              <a:t>DO NOT HIGHLIGHT OR SCRATCH OUT THE SUBJECTS AS YOU HAVE COMPLETED IT!!</a:t>
            </a:r>
          </a:p>
        </p:txBody>
      </p:sp>
    </p:spTree>
    <p:extLst>
      <p:ext uri="{BB962C8B-B14F-4D97-AF65-F5344CB8AC3E}">
        <p14:creationId xmlns:p14="http://schemas.microsoft.com/office/powerpoint/2010/main" val="328643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903693"/>
            <a:ext cx="5867400" cy="841375"/>
          </a:xfrm>
        </p:spPr>
        <p:txBody>
          <a:bodyPr>
            <a:normAutofit fontScale="90000"/>
          </a:bodyPr>
          <a:lstStyle/>
          <a:p>
            <a:pPr algn="l"/>
            <a:r>
              <a:rPr lang="en-ZA" b="1" dirty="0"/>
              <a:t>WHAT TIME do we start?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211843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2EAD1-5A07-469B-8CBB-6845D6F56250}"/>
              </a:ext>
            </a:extLst>
          </p:cNvPr>
          <p:cNvSpPr txBox="1"/>
          <p:nvPr/>
        </p:nvSpPr>
        <p:spPr>
          <a:xfrm>
            <a:off x="429986" y="1730901"/>
            <a:ext cx="7571936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000" b="1" dirty="0">
                <a:solidFill>
                  <a:srgbClr val="FFFF00"/>
                </a:solidFill>
              </a:rPr>
              <a:t>Students should be on campus ONE hour before the exam commences: </a:t>
            </a:r>
            <a:r>
              <a:rPr lang="en-ZA" sz="4800" b="1" dirty="0">
                <a:solidFill>
                  <a:srgbClr val="FFFF00"/>
                </a:solidFill>
              </a:rPr>
              <a:t>(</a:t>
            </a:r>
            <a:r>
              <a:rPr lang="en-ZA" sz="5400" b="1" dirty="0">
                <a:solidFill>
                  <a:srgbClr val="00B0F0"/>
                </a:solidFill>
              </a:rPr>
              <a:t>0</a:t>
            </a:r>
            <a:r>
              <a:rPr lang="en-ZA" sz="5400" b="1" u="sng" dirty="0">
                <a:solidFill>
                  <a:srgbClr val="00B0F0"/>
                </a:solidFill>
              </a:rPr>
              <a:t>8:00</a:t>
            </a:r>
            <a:r>
              <a:rPr lang="en-ZA" sz="4800" b="1" u="sng" dirty="0">
                <a:solidFill>
                  <a:srgbClr val="FFFF00"/>
                </a:solidFill>
              </a:rPr>
              <a:t> for Morning Session &amp; </a:t>
            </a:r>
          </a:p>
          <a:p>
            <a:pPr algn="ctr"/>
            <a:r>
              <a:rPr lang="en-ZA" sz="5400" b="1" u="sng" dirty="0">
                <a:solidFill>
                  <a:srgbClr val="00B0F0"/>
                </a:solidFill>
              </a:rPr>
              <a:t>12:00</a:t>
            </a:r>
            <a:r>
              <a:rPr lang="en-ZA" sz="4800" b="1" u="sng" dirty="0">
                <a:solidFill>
                  <a:srgbClr val="FFFF00"/>
                </a:solidFill>
              </a:rPr>
              <a:t> for Afternoon Session)</a:t>
            </a:r>
            <a:r>
              <a:rPr lang="en-ZA" sz="4800" b="1" dirty="0">
                <a:solidFill>
                  <a:srgbClr val="FFFF00"/>
                </a:solidFill>
              </a:rPr>
              <a:t> </a:t>
            </a:r>
          </a:p>
          <a:p>
            <a:pPr algn="ctr"/>
            <a:endParaRPr lang="en-ZA" sz="3200" b="1" dirty="0"/>
          </a:p>
          <a:p>
            <a:pPr algn="ctr"/>
            <a:endParaRPr lang="en-ZA" sz="2400" b="1" dirty="0"/>
          </a:p>
          <a:p>
            <a:pPr algn="ctr"/>
            <a:endParaRPr lang="en-ZA" sz="2400" b="1" dirty="0"/>
          </a:p>
          <a:p>
            <a:pPr algn="ctr"/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184068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717675"/>
            <a:ext cx="86868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ZA" sz="2800" dirty="0">
                <a:solidFill>
                  <a:srgbClr val="FFFF00"/>
                </a:solidFill>
              </a:rPr>
              <a:t>Check your venue and seating on online notice board:</a:t>
            </a:r>
          </a:p>
          <a:p>
            <a:r>
              <a:rPr lang="en-ZA" sz="2800" dirty="0">
                <a:solidFill>
                  <a:srgbClr val="FFFF00"/>
                </a:solidFill>
              </a:rPr>
              <a:t>         </a:t>
            </a:r>
            <a:r>
              <a:rPr lang="en-ZA" sz="2800" dirty="0">
                <a:solidFill>
                  <a:schemeClr val="accent5"/>
                </a:solidFill>
              </a:rPr>
              <a:t>This is available the evening before subject is written</a:t>
            </a:r>
          </a:p>
          <a:p>
            <a:endParaRPr lang="en-ZA" sz="2800" dirty="0">
              <a:solidFill>
                <a:schemeClr val="accent5"/>
              </a:solidFill>
            </a:endParaRPr>
          </a:p>
          <a:p>
            <a:r>
              <a:rPr lang="en-ZA" sz="2800" dirty="0">
                <a:solidFill>
                  <a:srgbClr val="FFFF00"/>
                </a:solidFill>
              </a:rPr>
              <a:t>2. 	Go to the venue on the seating plan</a:t>
            </a:r>
          </a:p>
          <a:p>
            <a:endParaRPr lang="en-ZA" sz="2800" dirty="0">
              <a:solidFill>
                <a:srgbClr val="FFFF00"/>
              </a:solidFill>
            </a:endParaRPr>
          </a:p>
          <a:p>
            <a:pPr marL="742950" indent="-742950">
              <a:buAutoNum type="arabicPeriod" startAt="3"/>
            </a:pPr>
            <a:r>
              <a:rPr lang="en-ZA" sz="3200" b="1" dirty="0">
                <a:solidFill>
                  <a:srgbClr val="FFFF00"/>
                </a:solidFill>
              </a:rPr>
              <a:t>Outside venue</a:t>
            </a:r>
            <a:r>
              <a:rPr lang="en-ZA" sz="2800" dirty="0">
                <a:solidFill>
                  <a:srgbClr val="FFFF00"/>
                </a:solidFill>
              </a:rPr>
              <a:t>: your ID document and exam permit will be checked. </a:t>
            </a:r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>
              <a:solidFill>
                <a:schemeClr val="accent5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137B4-B4ED-4092-9510-6DF9DCBFEC05}"/>
              </a:ext>
            </a:extLst>
          </p:cNvPr>
          <p:cNvSpPr txBox="1"/>
          <p:nvPr/>
        </p:nvSpPr>
        <p:spPr>
          <a:xfrm>
            <a:off x="2438401" y="544652"/>
            <a:ext cx="4656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4000" b="1" u="sng" dirty="0"/>
              <a:t>STEPS: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12412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73144"/>
            <a:ext cx="8686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D9C162-BFCF-4F42-B57C-3DFBCDFEC420}"/>
              </a:ext>
            </a:extLst>
          </p:cNvPr>
          <p:cNvSpPr txBox="1"/>
          <p:nvPr/>
        </p:nvSpPr>
        <p:spPr>
          <a:xfrm>
            <a:off x="429064" y="1440324"/>
            <a:ext cx="82577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dirty="0">
                <a:solidFill>
                  <a:srgbClr val="FFFF00"/>
                </a:solidFill>
              </a:rPr>
              <a:t>4. 	All students must record their time of 	leaving when they are done writing.  	</a:t>
            </a:r>
          </a:p>
          <a:p>
            <a:endParaRPr lang="en-ZA" sz="3200" dirty="0">
              <a:solidFill>
                <a:srgbClr val="FFFF00"/>
              </a:solidFill>
            </a:endParaRPr>
          </a:p>
          <a:p>
            <a:pPr marL="514350" indent="-514350">
              <a:buAutoNum type="arabicPeriod" startAt="5"/>
            </a:pPr>
            <a:r>
              <a:rPr lang="en-ZA" sz="3200" dirty="0">
                <a:solidFill>
                  <a:srgbClr val="FFFF00"/>
                </a:solidFill>
              </a:rPr>
              <a:t>No congregation of students are allowed 	on the premises.  </a:t>
            </a:r>
          </a:p>
          <a:p>
            <a:pPr marL="514350" indent="-514350">
              <a:buAutoNum type="arabicPeriod" startAt="5"/>
            </a:pPr>
            <a:endParaRPr lang="en-ZA" sz="3200" dirty="0">
              <a:solidFill>
                <a:srgbClr val="FFFF00"/>
              </a:solidFill>
            </a:endParaRPr>
          </a:p>
          <a:p>
            <a:pPr marL="514350" indent="-514350">
              <a:buAutoNum type="arabicPeriod" startAt="5"/>
            </a:pPr>
            <a:r>
              <a:rPr lang="en-ZA" sz="3200" dirty="0">
                <a:solidFill>
                  <a:srgbClr val="FFFF00"/>
                </a:solidFill>
              </a:rPr>
              <a:t>Please leave immediately after your exam.</a:t>
            </a:r>
          </a:p>
        </p:txBody>
      </p:sp>
    </p:spTree>
    <p:extLst>
      <p:ext uri="{BB962C8B-B14F-4D97-AF65-F5344CB8AC3E}">
        <p14:creationId xmlns:p14="http://schemas.microsoft.com/office/powerpoint/2010/main" val="34536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73144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D7981EC2-C4F1-427B-8058-6676728C6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1810"/>
              </p:ext>
            </p:extLst>
          </p:nvPr>
        </p:nvGraphicFramePr>
        <p:xfrm>
          <a:off x="685800" y="960753"/>
          <a:ext cx="8153400" cy="4993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557399092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170632513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669981956"/>
                    </a:ext>
                  </a:extLst>
                </a:gridCol>
              </a:tblGrid>
              <a:tr h="829292">
                <a:tc>
                  <a:txBody>
                    <a:bodyPr/>
                    <a:lstStyle/>
                    <a:p>
                      <a:r>
                        <a:rPr lang="en-ZA" sz="2800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800" dirty="0"/>
                        <a:t>X-PAPER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800" dirty="0"/>
                        <a:t>Y-PAPER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045436"/>
                  </a:ext>
                </a:extLst>
              </a:tr>
              <a:tr h="829292">
                <a:tc>
                  <a:txBody>
                    <a:bodyPr/>
                    <a:lstStyle/>
                    <a:p>
                      <a:r>
                        <a:rPr lang="en-ZA" sz="2400" b="1" dirty="0"/>
                        <a:t> PROCEED TO 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02525"/>
                  </a:ext>
                </a:extLst>
              </a:tr>
              <a:tr h="829292">
                <a:tc>
                  <a:txBody>
                    <a:bodyPr/>
                    <a:lstStyle/>
                    <a:p>
                      <a:r>
                        <a:rPr lang="en-ZA" sz="2400" b="1" dirty="0"/>
                        <a:t>SEATED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978722"/>
                  </a:ext>
                </a:extLst>
              </a:tr>
              <a:tr h="829292">
                <a:tc>
                  <a:txBody>
                    <a:bodyPr/>
                    <a:lstStyle/>
                    <a:p>
                      <a:r>
                        <a:rPr lang="en-ZA" sz="2400" b="1" dirty="0"/>
                        <a:t>Doors close: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08:30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/>
                        <a:t>12:30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219079"/>
                  </a:ext>
                </a:extLst>
              </a:tr>
              <a:tr h="829292">
                <a:tc gridSpan="3">
                  <a:txBody>
                    <a:bodyPr/>
                    <a:lstStyle/>
                    <a:p>
                      <a:r>
                        <a:rPr lang="en-GB" sz="2000" b="1" dirty="0"/>
                        <a:t>AFTER DOORS ARE CLOSED </a:t>
                      </a:r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NO OTHER CANDIDATE IS ALLOWED </a:t>
                      </a:r>
                      <a:r>
                        <a:rPr lang="en-GB" sz="2000" b="1" dirty="0"/>
                        <a:t>IN THE VENUE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UNTIL THE COMMENCEMENT OF THE EXAMINATION </a:t>
                      </a:r>
                      <a:r>
                        <a:rPr lang="en-GB" sz="2000" b="1" dirty="0"/>
                        <a:t>– 09:00 or 13:00.</a:t>
                      </a:r>
                    </a:p>
                    <a:p>
                      <a:r>
                        <a:rPr lang="en-GB" sz="2000" b="1" dirty="0"/>
                        <a:t>Students arriving after doors are closed: redirected to HOLDING ROOM</a:t>
                      </a:r>
                    </a:p>
                    <a:p>
                      <a:endParaRPr lang="en-ZA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53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9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813175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ithandile.Maqokolo\AppData\Local\Microsoft\Windows\Temporary Internet Files\Content.IE5\UMF4QE60\Ikhala College Combined logo (with DH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3853"/>
            <a:ext cx="25908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573144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ZA" sz="2800" b="1" dirty="0"/>
          </a:p>
          <a:p>
            <a:pPr marL="0" indent="0">
              <a:buNone/>
            </a:pPr>
            <a:r>
              <a:rPr lang="en-ZA" sz="2800" b="1" dirty="0"/>
              <a:t>As from January 2020, in accordance with the National examinations and Assessment Policy,  Candidates will </a:t>
            </a:r>
            <a:r>
              <a:rPr lang="en-ZA" sz="3200" b="1" dirty="0">
                <a:solidFill>
                  <a:srgbClr val="FF0000"/>
                </a:solidFill>
              </a:rPr>
              <a:t>NOT</a:t>
            </a:r>
            <a:r>
              <a:rPr lang="en-ZA" sz="2800" b="1" dirty="0"/>
              <a:t> be allowed to arrive late for ANY National examinations</a:t>
            </a:r>
            <a:r>
              <a:rPr lang="en-ZA" sz="2400" b="1" dirty="0"/>
              <a:t>.  </a:t>
            </a:r>
          </a:p>
          <a:p>
            <a:pPr marL="0" indent="0">
              <a:buNone/>
            </a:pPr>
            <a:endParaRPr lang="en-ZA" sz="2400" b="1" dirty="0"/>
          </a:p>
          <a:p>
            <a:pPr marL="0" indent="0">
              <a:buNone/>
            </a:pPr>
            <a:r>
              <a:rPr lang="en-ZA" sz="2400" b="1" dirty="0">
                <a:solidFill>
                  <a:srgbClr val="FFFF00"/>
                </a:solidFill>
              </a:rPr>
              <a:t>IF you arrive late </a:t>
            </a:r>
            <a:r>
              <a:rPr lang="en-ZA" sz="2800" b="1" dirty="0">
                <a:solidFill>
                  <a:srgbClr val="FFFF00"/>
                </a:solidFill>
              </a:rPr>
              <a:t>(</a:t>
            </a:r>
            <a:r>
              <a:rPr lang="en-ZA" sz="3600" b="1" dirty="0">
                <a:solidFill>
                  <a:srgbClr val="FF0000"/>
                </a:solidFill>
              </a:rPr>
              <a:t>09:01/13:01</a:t>
            </a:r>
            <a:r>
              <a:rPr lang="en-ZA" sz="2800" b="1" dirty="0">
                <a:solidFill>
                  <a:srgbClr val="FFFF00"/>
                </a:solidFill>
              </a:rPr>
              <a:t>) </a:t>
            </a:r>
            <a:r>
              <a:rPr lang="en-ZA" sz="2400" b="1" dirty="0">
                <a:solidFill>
                  <a:srgbClr val="FFFF00"/>
                </a:solidFill>
              </a:rPr>
              <a:t>you will not be permitted into the venue.</a:t>
            </a:r>
            <a:endParaRPr lang="en-ZA" sz="2400" dirty="0">
              <a:solidFill>
                <a:srgbClr val="FFFF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Queenstown Campus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1A153-8D48-4358-9358-C451DF136751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AF5CE9-C5CE-CC64-EE8E-3E48E18CC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7959"/>
            <a:ext cx="2590800" cy="177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7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1067</Words>
  <Application>Microsoft Office PowerPoint</Application>
  <PresentationFormat>On-screen Show (4:3)</PresentationFormat>
  <Paragraphs>310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Century Gothic</vt:lpstr>
      <vt:lpstr>Times New Roman</vt:lpstr>
      <vt:lpstr>Office Theme</vt:lpstr>
      <vt:lpstr> </vt:lpstr>
      <vt:lpstr> </vt:lpstr>
      <vt:lpstr> </vt:lpstr>
      <vt:lpstr> </vt:lpstr>
      <vt:lpstr>WHAT TIME do we start?</vt:lpstr>
      <vt:lpstr> </vt:lpstr>
      <vt:lpstr> </vt:lpstr>
      <vt:lpstr> </vt:lpstr>
      <vt:lpstr> </vt:lpstr>
      <vt:lpstr> </vt:lpstr>
      <vt:lpstr>THE SEATING PLAN</vt:lpstr>
      <vt:lpstr>Please refer to: ikhala.coltech.co.za DAILY to access seating plan</vt:lpstr>
      <vt:lpstr>SEATING PLAN</vt:lpstr>
      <vt:lpstr>Items allowed in exam venue</vt:lpstr>
      <vt:lpstr>Items NOT ALLOWED IN EXAM VENUE </vt:lpstr>
      <vt:lpstr>BAGS / CELL PHONES THE LECTURER MAY NOT KEEP YOUR CELLPHONE OR BAG FOR YOU, THEY ARE ON EXAM DUTY!  BAGS ARE STORED AT YOUR OWN RISK!  </vt:lpstr>
      <vt:lpstr> ** As soon as you enter; you are under the instruction of the Chief Invigilator  **Find correct seat according to seating plan  **Place Exam permit &amp; ID on top left side of desk for duration of exam  **Complete cover of answer book correctly – see example below  **Candidates whose exam numbers do not appear on the seating plan, are not allowed in the examination venue.  </vt:lpstr>
      <vt:lpstr> </vt:lpstr>
      <vt:lpstr>    REPORT 191 ANSWER BOOK</vt:lpstr>
      <vt:lpstr> </vt:lpstr>
      <vt:lpstr>OPEN &amp; CLOSED BOOK EXAMINATIONS (REPORT 191 ONLY)</vt:lpstr>
      <vt:lpstr> </vt:lpstr>
      <vt:lpstr>    SPEED AND ACCURACY TEST: (Office Admin Students) 1. In the last 5 minutes BEFORE THE START of the examination, the candidates’ focus will be on the Speed &amp; Accuracy test and they will be given 3 minutes to read through the Speed &amp; Accuracy test  2. Candidates must wait until the invigilator gives the instruction to begin and stop.  3. The speed &amp; accuracy test will be conducted ONCE ONLY  4. All uncontrolled speed &amp; accuracy tests will NOT be marked.   </vt:lpstr>
      <vt:lpstr> </vt:lpstr>
      <vt:lpstr> </vt:lpstr>
      <vt:lpstr> </vt:lpstr>
      <vt:lpstr> On completion of the exam candidates must remain seated and raise his/her hand to indicate to the invigilator to collect the answer script &amp; question paper  A Candidate must sign for submission of answer book next to his/her ID number. During the last 15 minutes of the exam session, candidates must remain seated until all scripts, question papers and signatures are collected – no candidates allowed to leave the venue during last 15 minutes.  Candidates will sign the register indicating the time they left/completed the session. </vt:lpstr>
      <vt:lpstr>  Leaked question papers/marking guidelines. It is a criminal offence to make use of leaked information,   (Report leakages to CHIEF INVIGILATOR)  Candidates found writing of behalf of other candidates  Failure to produce a valid ID  Late arrival at exam centre  </vt:lpstr>
      <vt:lpstr> </vt:lpstr>
      <vt:lpstr> </vt:lpstr>
      <vt:lpstr> QUESTIONS?</vt:lpstr>
      <vt:lpstr> </vt:lpstr>
      <vt:lpstr>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Sithandile Maqokolo</dc:creator>
  <cp:lastModifiedBy>KAMINETH</cp:lastModifiedBy>
  <cp:revision>139</cp:revision>
  <cp:lastPrinted>2016-01-21T11:09:12Z</cp:lastPrinted>
  <dcterms:created xsi:type="dcterms:W3CDTF">2016-01-21T10:53:03Z</dcterms:created>
  <dcterms:modified xsi:type="dcterms:W3CDTF">2024-10-22T20:21:21Z</dcterms:modified>
</cp:coreProperties>
</file>