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3" r:id="rId3"/>
    <p:sldId id="261" r:id="rId4"/>
    <p:sldId id="299" r:id="rId5"/>
    <p:sldId id="273" r:id="rId6"/>
    <p:sldId id="274" r:id="rId7"/>
    <p:sldId id="275" r:id="rId8"/>
    <p:sldId id="276" r:id="rId9"/>
    <p:sldId id="277" r:id="rId10"/>
    <p:sldId id="278" r:id="rId11"/>
    <p:sldId id="272" r:id="rId12"/>
    <p:sldId id="303" r:id="rId13"/>
    <p:sldId id="284" r:id="rId14"/>
    <p:sldId id="283" r:id="rId15"/>
    <p:sldId id="282" r:id="rId16"/>
    <p:sldId id="285" r:id="rId17"/>
    <p:sldId id="281" r:id="rId18"/>
    <p:sldId id="280" r:id="rId19"/>
    <p:sldId id="279" r:id="rId20"/>
    <p:sldId id="286" r:id="rId21"/>
    <p:sldId id="287" r:id="rId22"/>
    <p:sldId id="288" r:id="rId23"/>
    <p:sldId id="289" r:id="rId24"/>
    <p:sldId id="290" r:id="rId25"/>
    <p:sldId id="291" r:id="rId26"/>
    <p:sldId id="292" r:id="rId27"/>
    <p:sldId id="293" r:id="rId28"/>
    <p:sldId id="297" r:id="rId29"/>
    <p:sldId id="295" r:id="rId30"/>
    <p:sldId id="298" r:id="rId31"/>
    <p:sldId id="300" r:id="rId32"/>
    <p:sldId id="301" r:id="rId33"/>
    <p:sldId id="302" r:id="rId34"/>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750" autoAdjust="0"/>
  </p:normalViewPr>
  <p:slideViewPr>
    <p:cSldViewPr>
      <p:cViewPr varScale="1">
        <p:scale>
          <a:sx n="69" d="100"/>
          <a:sy n="69" d="100"/>
        </p:scale>
        <p:origin x="140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0AA5DA02-FC59-4190-98C8-31468724589E}" type="datetimeFigureOut">
              <a:rPr lang="en-ZA" smtClean="0"/>
              <a:t>2024/04/29</a:t>
            </a:fld>
            <a:endParaRPr lang="en-ZA"/>
          </a:p>
        </p:txBody>
      </p:sp>
      <p:sp>
        <p:nvSpPr>
          <p:cNvPr id="4" name="Slide Image Placeholder 3"/>
          <p:cNvSpPr>
            <a:spLocks noGrp="1" noRot="1" noChangeAspect="1"/>
          </p:cNvSpPr>
          <p:nvPr>
            <p:ph type="sldImg" idx="2"/>
          </p:nvPr>
        </p:nvSpPr>
        <p:spPr>
          <a:xfrm>
            <a:off x="1430338" y="1152525"/>
            <a:ext cx="4149725" cy="3113088"/>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701675" y="4438650"/>
            <a:ext cx="5607050" cy="36322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761413"/>
            <a:ext cx="3038475" cy="46196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970338" y="8761413"/>
            <a:ext cx="3038475" cy="461962"/>
          </a:xfrm>
          <a:prstGeom prst="rect">
            <a:avLst/>
          </a:prstGeom>
        </p:spPr>
        <p:txBody>
          <a:bodyPr vert="horz" lIns="91440" tIns="45720" rIns="91440" bIns="45720" rtlCol="0" anchor="b"/>
          <a:lstStyle>
            <a:lvl1pPr algn="r">
              <a:defRPr sz="1200"/>
            </a:lvl1pPr>
          </a:lstStyle>
          <a:p>
            <a:fld id="{FC16E31B-9630-4000-B886-7B96DF92BCFD}" type="slidenum">
              <a:rPr lang="en-ZA" smtClean="0"/>
              <a:t>‹#›</a:t>
            </a:fld>
            <a:endParaRPr lang="en-ZA"/>
          </a:p>
        </p:txBody>
      </p:sp>
    </p:spTree>
    <p:extLst>
      <p:ext uri="{BB962C8B-B14F-4D97-AF65-F5344CB8AC3E}">
        <p14:creationId xmlns:p14="http://schemas.microsoft.com/office/powerpoint/2010/main" val="1861250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F306DC3-6210-45E9-B41C-67E984648E8F}" type="datetime1">
              <a:rPr lang="en-US" smtClean="0"/>
              <a:t>4/29/2024</a:t>
            </a:fld>
            <a:endParaRPr lang="en-US"/>
          </a:p>
        </p:txBody>
      </p:sp>
      <p:sp>
        <p:nvSpPr>
          <p:cNvPr id="5" name="Footer Placeholder 4"/>
          <p:cNvSpPr>
            <a:spLocks noGrp="1"/>
          </p:cNvSpPr>
          <p:nvPr>
            <p:ph type="ftr" sz="quarter" idx="11"/>
          </p:nvPr>
        </p:nvSpPr>
        <p:spPr/>
        <p:txBody>
          <a:bodyPr/>
          <a:lstStyle/>
          <a:p>
            <a:r>
              <a:rPr lang="en-US"/>
              <a:t>Queenstown Campus</a:t>
            </a:r>
          </a:p>
        </p:txBody>
      </p:sp>
      <p:sp>
        <p:nvSpPr>
          <p:cNvPr id="6" name="Slide Number Placeholder 5"/>
          <p:cNvSpPr>
            <a:spLocks noGrp="1"/>
          </p:cNvSpPr>
          <p:nvPr>
            <p:ph type="sldNum" sz="quarter" idx="12"/>
          </p:nvPr>
        </p:nvSpPr>
        <p:spPr/>
        <p:txBody>
          <a:bodyPr/>
          <a:lstStyle/>
          <a:p>
            <a:fld id="{8DB1A153-8D48-4358-9358-C451DF136751}" type="slidenum">
              <a:rPr lang="en-US" smtClean="0"/>
              <a:t>‹#›</a:t>
            </a:fld>
            <a:endParaRPr lang="en-US"/>
          </a:p>
        </p:txBody>
      </p:sp>
    </p:spTree>
    <p:extLst>
      <p:ext uri="{BB962C8B-B14F-4D97-AF65-F5344CB8AC3E}">
        <p14:creationId xmlns:p14="http://schemas.microsoft.com/office/powerpoint/2010/main" val="2990083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4ACF0D-C915-442B-A957-FE361773D027}" type="datetime1">
              <a:rPr lang="en-US" smtClean="0"/>
              <a:t>4/29/2024</a:t>
            </a:fld>
            <a:endParaRPr lang="en-US"/>
          </a:p>
        </p:txBody>
      </p:sp>
      <p:sp>
        <p:nvSpPr>
          <p:cNvPr id="5" name="Footer Placeholder 4"/>
          <p:cNvSpPr>
            <a:spLocks noGrp="1"/>
          </p:cNvSpPr>
          <p:nvPr>
            <p:ph type="ftr" sz="quarter" idx="11"/>
          </p:nvPr>
        </p:nvSpPr>
        <p:spPr/>
        <p:txBody>
          <a:bodyPr/>
          <a:lstStyle/>
          <a:p>
            <a:r>
              <a:rPr lang="en-US"/>
              <a:t>Queenstown Campus</a:t>
            </a:r>
          </a:p>
        </p:txBody>
      </p:sp>
      <p:sp>
        <p:nvSpPr>
          <p:cNvPr id="6" name="Slide Number Placeholder 5"/>
          <p:cNvSpPr>
            <a:spLocks noGrp="1"/>
          </p:cNvSpPr>
          <p:nvPr>
            <p:ph type="sldNum" sz="quarter" idx="12"/>
          </p:nvPr>
        </p:nvSpPr>
        <p:spPr/>
        <p:txBody>
          <a:bodyPr/>
          <a:lstStyle/>
          <a:p>
            <a:fld id="{8DB1A153-8D48-4358-9358-C451DF136751}" type="slidenum">
              <a:rPr lang="en-US" smtClean="0"/>
              <a:t>‹#›</a:t>
            </a:fld>
            <a:endParaRPr lang="en-US"/>
          </a:p>
        </p:txBody>
      </p:sp>
    </p:spTree>
    <p:extLst>
      <p:ext uri="{BB962C8B-B14F-4D97-AF65-F5344CB8AC3E}">
        <p14:creationId xmlns:p14="http://schemas.microsoft.com/office/powerpoint/2010/main" val="103329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A80ECE-6952-4259-8CEB-0E253D4860CD}" type="datetime1">
              <a:rPr lang="en-US" smtClean="0"/>
              <a:t>4/29/2024</a:t>
            </a:fld>
            <a:endParaRPr lang="en-US"/>
          </a:p>
        </p:txBody>
      </p:sp>
      <p:sp>
        <p:nvSpPr>
          <p:cNvPr id="5" name="Footer Placeholder 4"/>
          <p:cNvSpPr>
            <a:spLocks noGrp="1"/>
          </p:cNvSpPr>
          <p:nvPr>
            <p:ph type="ftr" sz="quarter" idx="11"/>
          </p:nvPr>
        </p:nvSpPr>
        <p:spPr/>
        <p:txBody>
          <a:bodyPr/>
          <a:lstStyle/>
          <a:p>
            <a:r>
              <a:rPr lang="en-US"/>
              <a:t>Queenstown Campus</a:t>
            </a:r>
          </a:p>
        </p:txBody>
      </p:sp>
      <p:sp>
        <p:nvSpPr>
          <p:cNvPr id="6" name="Slide Number Placeholder 5"/>
          <p:cNvSpPr>
            <a:spLocks noGrp="1"/>
          </p:cNvSpPr>
          <p:nvPr>
            <p:ph type="sldNum" sz="quarter" idx="12"/>
          </p:nvPr>
        </p:nvSpPr>
        <p:spPr/>
        <p:txBody>
          <a:bodyPr/>
          <a:lstStyle/>
          <a:p>
            <a:fld id="{8DB1A153-8D48-4358-9358-C451DF136751}" type="slidenum">
              <a:rPr lang="en-US" smtClean="0"/>
              <a:t>‹#›</a:t>
            </a:fld>
            <a:endParaRPr lang="en-US"/>
          </a:p>
        </p:txBody>
      </p:sp>
    </p:spTree>
    <p:extLst>
      <p:ext uri="{BB962C8B-B14F-4D97-AF65-F5344CB8AC3E}">
        <p14:creationId xmlns:p14="http://schemas.microsoft.com/office/powerpoint/2010/main" val="1099580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D5734-6613-47DF-AB57-FBF1389B5C65}" type="datetime1">
              <a:rPr lang="en-US" smtClean="0"/>
              <a:t>4/29/2024</a:t>
            </a:fld>
            <a:endParaRPr lang="en-US"/>
          </a:p>
        </p:txBody>
      </p:sp>
      <p:sp>
        <p:nvSpPr>
          <p:cNvPr id="5" name="Footer Placeholder 4"/>
          <p:cNvSpPr>
            <a:spLocks noGrp="1"/>
          </p:cNvSpPr>
          <p:nvPr>
            <p:ph type="ftr" sz="quarter" idx="11"/>
          </p:nvPr>
        </p:nvSpPr>
        <p:spPr/>
        <p:txBody>
          <a:bodyPr/>
          <a:lstStyle/>
          <a:p>
            <a:r>
              <a:rPr lang="en-US"/>
              <a:t>Queenstown Campus</a:t>
            </a:r>
          </a:p>
        </p:txBody>
      </p:sp>
      <p:sp>
        <p:nvSpPr>
          <p:cNvPr id="6" name="Slide Number Placeholder 5"/>
          <p:cNvSpPr>
            <a:spLocks noGrp="1"/>
          </p:cNvSpPr>
          <p:nvPr>
            <p:ph type="sldNum" sz="quarter" idx="12"/>
          </p:nvPr>
        </p:nvSpPr>
        <p:spPr/>
        <p:txBody>
          <a:bodyPr/>
          <a:lstStyle/>
          <a:p>
            <a:fld id="{8DB1A153-8D48-4358-9358-C451DF136751}" type="slidenum">
              <a:rPr lang="en-US" smtClean="0"/>
              <a:t>‹#›</a:t>
            </a:fld>
            <a:endParaRPr lang="en-US"/>
          </a:p>
        </p:txBody>
      </p:sp>
    </p:spTree>
    <p:extLst>
      <p:ext uri="{BB962C8B-B14F-4D97-AF65-F5344CB8AC3E}">
        <p14:creationId xmlns:p14="http://schemas.microsoft.com/office/powerpoint/2010/main" val="158732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2F7DBF-2237-4C52-B028-CCA1C34B5711}" type="datetime1">
              <a:rPr lang="en-US" smtClean="0"/>
              <a:t>4/29/2024</a:t>
            </a:fld>
            <a:endParaRPr lang="en-US"/>
          </a:p>
        </p:txBody>
      </p:sp>
      <p:sp>
        <p:nvSpPr>
          <p:cNvPr id="5" name="Footer Placeholder 4"/>
          <p:cNvSpPr>
            <a:spLocks noGrp="1"/>
          </p:cNvSpPr>
          <p:nvPr>
            <p:ph type="ftr" sz="quarter" idx="11"/>
          </p:nvPr>
        </p:nvSpPr>
        <p:spPr/>
        <p:txBody>
          <a:bodyPr/>
          <a:lstStyle/>
          <a:p>
            <a:r>
              <a:rPr lang="en-US"/>
              <a:t>Queenstown Campus</a:t>
            </a:r>
          </a:p>
        </p:txBody>
      </p:sp>
      <p:sp>
        <p:nvSpPr>
          <p:cNvPr id="6" name="Slide Number Placeholder 5"/>
          <p:cNvSpPr>
            <a:spLocks noGrp="1"/>
          </p:cNvSpPr>
          <p:nvPr>
            <p:ph type="sldNum" sz="quarter" idx="12"/>
          </p:nvPr>
        </p:nvSpPr>
        <p:spPr/>
        <p:txBody>
          <a:bodyPr/>
          <a:lstStyle/>
          <a:p>
            <a:fld id="{8DB1A153-8D48-4358-9358-C451DF136751}" type="slidenum">
              <a:rPr lang="en-US" smtClean="0"/>
              <a:t>‹#›</a:t>
            </a:fld>
            <a:endParaRPr lang="en-US"/>
          </a:p>
        </p:txBody>
      </p:sp>
    </p:spTree>
    <p:extLst>
      <p:ext uri="{BB962C8B-B14F-4D97-AF65-F5344CB8AC3E}">
        <p14:creationId xmlns:p14="http://schemas.microsoft.com/office/powerpoint/2010/main" val="3143320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F576F3-0913-42F8-A7AF-E03181627572}" type="datetime1">
              <a:rPr lang="en-US" smtClean="0"/>
              <a:t>4/29/2024</a:t>
            </a:fld>
            <a:endParaRPr lang="en-US"/>
          </a:p>
        </p:txBody>
      </p:sp>
      <p:sp>
        <p:nvSpPr>
          <p:cNvPr id="6" name="Footer Placeholder 5"/>
          <p:cNvSpPr>
            <a:spLocks noGrp="1"/>
          </p:cNvSpPr>
          <p:nvPr>
            <p:ph type="ftr" sz="quarter" idx="11"/>
          </p:nvPr>
        </p:nvSpPr>
        <p:spPr/>
        <p:txBody>
          <a:bodyPr/>
          <a:lstStyle/>
          <a:p>
            <a:r>
              <a:rPr lang="en-US"/>
              <a:t>Queenstown Campus</a:t>
            </a:r>
          </a:p>
        </p:txBody>
      </p:sp>
      <p:sp>
        <p:nvSpPr>
          <p:cNvPr id="7" name="Slide Number Placeholder 6"/>
          <p:cNvSpPr>
            <a:spLocks noGrp="1"/>
          </p:cNvSpPr>
          <p:nvPr>
            <p:ph type="sldNum" sz="quarter" idx="12"/>
          </p:nvPr>
        </p:nvSpPr>
        <p:spPr/>
        <p:txBody>
          <a:bodyPr/>
          <a:lstStyle/>
          <a:p>
            <a:fld id="{8DB1A153-8D48-4358-9358-C451DF136751}" type="slidenum">
              <a:rPr lang="en-US" smtClean="0"/>
              <a:t>‹#›</a:t>
            </a:fld>
            <a:endParaRPr lang="en-US"/>
          </a:p>
        </p:txBody>
      </p:sp>
    </p:spTree>
    <p:extLst>
      <p:ext uri="{BB962C8B-B14F-4D97-AF65-F5344CB8AC3E}">
        <p14:creationId xmlns:p14="http://schemas.microsoft.com/office/powerpoint/2010/main" val="2335494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4A9046-169E-4E74-BEAD-586E29D83CA3}" type="datetime1">
              <a:rPr lang="en-US" smtClean="0"/>
              <a:t>4/29/2024</a:t>
            </a:fld>
            <a:endParaRPr lang="en-US"/>
          </a:p>
        </p:txBody>
      </p:sp>
      <p:sp>
        <p:nvSpPr>
          <p:cNvPr id="8" name="Footer Placeholder 7"/>
          <p:cNvSpPr>
            <a:spLocks noGrp="1"/>
          </p:cNvSpPr>
          <p:nvPr>
            <p:ph type="ftr" sz="quarter" idx="11"/>
          </p:nvPr>
        </p:nvSpPr>
        <p:spPr/>
        <p:txBody>
          <a:bodyPr/>
          <a:lstStyle/>
          <a:p>
            <a:r>
              <a:rPr lang="en-US"/>
              <a:t>Queenstown Campus</a:t>
            </a:r>
          </a:p>
        </p:txBody>
      </p:sp>
      <p:sp>
        <p:nvSpPr>
          <p:cNvPr id="9" name="Slide Number Placeholder 8"/>
          <p:cNvSpPr>
            <a:spLocks noGrp="1"/>
          </p:cNvSpPr>
          <p:nvPr>
            <p:ph type="sldNum" sz="quarter" idx="12"/>
          </p:nvPr>
        </p:nvSpPr>
        <p:spPr/>
        <p:txBody>
          <a:bodyPr/>
          <a:lstStyle/>
          <a:p>
            <a:fld id="{8DB1A153-8D48-4358-9358-C451DF136751}" type="slidenum">
              <a:rPr lang="en-US" smtClean="0"/>
              <a:t>‹#›</a:t>
            </a:fld>
            <a:endParaRPr lang="en-US"/>
          </a:p>
        </p:txBody>
      </p:sp>
    </p:spTree>
    <p:extLst>
      <p:ext uri="{BB962C8B-B14F-4D97-AF65-F5344CB8AC3E}">
        <p14:creationId xmlns:p14="http://schemas.microsoft.com/office/powerpoint/2010/main" val="361210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CB703A-26CC-48E5-99EB-B5E252D6F1DF}" type="datetime1">
              <a:rPr lang="en-US" smtClean="0"/>
              <a:t>4/29/2024</a:t>
            </a:fld>
            <a:endParaRPr lang="en-US"/>
          </a:p>
        </p:txBody>
      </p:sp>
      <p:sp>
        <p:nvSpPr>
          <p:cNvPr id="4" name="Footer Placeholder 3"/>
          <p:cNvSpPr>
            <a:spLocks noGrp="1"/>
          </p:cNvSpPr>
          <p:nvPr>
            <p:ph type="ftr" sz="quarter" idx="11"/>
          </p:nvPr>
        </p:nvSpPr>
        <p:spPr/>
        <p:txBody>
          <a:bodyPr/>
          <a:lstStyle/>
          <a:p>
            <a:r>
              <a:rPr lang="en-US"/>
              <a:t>Queenstown Campus</a:t>
            </a:r>
          </a:p>
        </p:txBody>
      </p:sp>
      <p:sp>
        <p:nvSpPr>
          <p:cNvPr id="5" name="Slide Number Placeholder 4"/>
          <p:cNvSpPr>
            <a:spLocks noGrp="1"/>
          </p:cNvSpPr>
          <p:nvPr>
            <p:ph type="sldNum" sz="quarter" idx="12"/>
          </p:nvPr>
        </p:nvSpPr>
        <p:spPr/>
        <p:txBody>
          <a:bodyPr/>
          <a:lstStyle/>
          <a:p>
            <a:fld id="{8DB1A153-8D48-4358-9358-C451DF136751}" type="slidenum">
              <a:rPr lang="en-US" smtClean="0"/>
              <a:t>‹#›</a:t>
            </a:fld>
            <a:endParaRPr lang="en-US"/>
          </a:p>
        </p:txBody>
      </p:sp>
    </p:spTree>
    <p:extLst>
      <p:ext uri="{BB962C8B-B14F-4D97-AF65-F5344CB8AC3E}">
        <p14:creationId xmlns:p14="http://schemas.microsoft.com/office/powerpoint/2010/main" val="3064367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A41ED-C695-44F8-AF88-271CDD62F8C4}" type="datetime1">
              <a:rPr lang="en-US" smtClean="0"/>
              <a:t>4/29/2024</a:t>
            </a:fld>
            <a:endParaRPr lang="en-US"/>
          </a:p>
        </p:txBody>
      </p:sp>
      <p:sp>
        <p:nvSpPr>
          <p:cNvPr id="3" name="Footer Placeholder 2"/>
          <p:cNvSpPr>
            <a:spLocks noGrp="1"/>
          </p:cNvSpPr>
          <p:nvPr>
            <p:ph type="ftr" sz="quarter" idx="11"/>
          </p:nvPr>
        </p:nvSpPr>
        <p:spPr/>
        <p:txBody>
          <a:bodyPr/>
          <a:lstStyle/>
          <a:p>
            <a:r>
              <a:rPr lang="en-US"/>
              <a:t>Queenstown Campus</a:t>
            </a:r>
          </a:p>
        </p:txBody>
      </p:sp>
      <p:sp>
        <p:nvSpPr>
          <p:cNvPr id="4" name="Slide Number Placeholder 3"/>
          <p:cNvSpPr>
            <a:spLocks noGrp="1"/>
          </p:cNvSpPr>
          <p:nvPr>
            <p:ph type="sldNum" sz="quarter" idx="12"/>
          </p:nvPr>
        </p:nvSpPr>
        <p:spPr/>
        <p:txBody>
          <a:bodyPr/>
          <a:lstStyle/>
          <a:p>
            <a:fld id="{8DB1A153-8D48-4358-9358-C451DF136751}" type="slidenum">
              <a:rPr lang="en-US" smtClean="0"/>
              <a:t>‹#›</a:t>
            </a:fld>
            <a:endParaRPr lang="en-US"/>
          </a:p>
        </p:txBody>
      </p:sp>
    </p:spTree>
    <p:extLst>
      <p:ext uri="{BB962C8B-B14F-4D97-AF65-F5344CB8AC3E}">
        <p14:creationId xmlns:p14="http://schemas.microsoft.com/office/powerpoint/2010/main" val="229205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CE5875-1B3D-4118-AA97-E853CC382D60}" type="datetime1">
              <a:rPr lang="en-US" smtClean="0"/>
              <a:t>4/29/2024</a:t>
            </a:fld>
            <a:endParaRPr lang="en-US"/>
          </a:p>
        </p:txBody>
      </p:sp>
      <p:sp>
        <p:nvSpPr>
          <p:cNvPr id="6" name="Footer Placeholder 5"/>
          <p:cNvSpPr>
            <a:spLocks noGrp="1"/>
          </p:cNvSpPr>
          <p:nvPr>
            <p:ph type="ftr" sz="quarter" idx="11"/>
          </p:nvPr>
        </p:nvSpPr>
        <p:spPr/>
        <p:txBody>
          <a:bodyPr/>
          <a:lstStyle/>
          <a:p>
            <a:r>
              <a:rPr lang="en-US"/>
              <a:t>Queenstown Campus</a:t>
            </a:r>
          </a:p>
        </p:txBody>
      </p:sp>
      <p:sp>
        <p:nvSpPr>
          <p:cNvPr id="7" name="Slide Number Placeholder 6"/>
          <p:cNvSpPr>
            <a:spLocks noGrp="1"/>
          </p:cNvSpPr>
          <p:nvPr>
            <p:ph type="sldNum" sz="quarter" idx="12"/>
          </p:nvPr>
        </p:nvSpPr>
        <p:spPr/>
        <p:txBody>
          <a:bodyPr/>
          <a:lstStyle/>
          <a:p>
            <a:fld id="{8DB1A153-8D48-4358-9358-C451DF136751}" type="slidenum">
              <a:rPr lang="en-US" smtClean="0"/>
              <a:t>‹#›</a:t>
            </a:fld>
            <a:endParaRPr lang="en-US"/>
          </a:p>
        </p:txBody>
      </p:sp>
    </p:spTree>
    <p:extLst>
      <p:ext uri="{BB962C8B-B14F-4D97-AF65-F5344CB8AC3E}">
        <p14:creationId xmlns:p14="http://schemas.microsoft.com/office/powerpoint/2010/main" val="2996679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7FE1DF-3B71-4A57-BE57-8C5939414C33}" type="datetime1">
              <a:rPr lang="en-US" smtClean="0"/>
              <a:t>4/29/2024</a:t>
            </a:fld>
            <a:endParaRPr lang="en-US"/>
          </a:p>
        </p:txBody>
      </p:sp>
      <p:sp>
        <p:nvSpPr>
          <p:cNvPr id="6" name="Footer Placeholder 5"/>
          <p:cNvSpPr>
            <a:spLocks noGrp="1"/>
          </p:cNvSpPr>
          <p:nvPr>
            <p:ph type="ftr" sz="quarter" idx="11"/>
          </p:nvPr>
        </p:nvSpPr>
        <p:spPr/>
        <p:txBody>
          <a:bodyPr/>
          <a:lstStyle/>
          <a:p>
            <a:r>
              <a:rPr lang="en-US"/>
              <a:t>Queenstown Campus</a:t>
            </a:r>
          </a:p>
        </p:txBody>
      </p:sp>
      <p:sp>
        <p:nvSpPr>
          <p:cNvPr id="7" name="Slide Number Placeholder 6"/>
          <p:cNvSpPr>
            <a:spLocks noGrp="1"/>
          </p:cNvSpPr>
          <p:nvPr>
            <p:ph type="sldNum" sz="quarter" idx="12"/>
          </p:nvPr>
        </p:nvSpPr>
        <p:spPr/>
        <p:txBody>
          <a:bodyPr/>
          <a:lstStyle/>
          <a:p>
            <a:fld id="{8DB1A153-8D48-4358-9358-C451DF136751}" type="slidenum">
              <a:rPr lang="en-US" smtClean="0"/>
              <a:t>‹#›</a:t>
            </a:fld>
            <a:endParaRPr lang="en-US"/>
          </a:p>
        </p:txBody>
      </p:sp>
    </p:spTree>
    <p:extLst>
      <p:ext uri="{BB962C8B-B14F-4D97-AF65-F5344CB8AC3E}">
        <p14:creationId xmlns:p14="http://schemas.microsoft.com/office/powerpoint/2010/main" val="3230299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D3774-21D7-4750-95D8-D53FDC8771B8}" type="datetime1">
              <a:rPr lang="en-US" smtClean="0"/>
              <a:t>4/29/2024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Queenstown Campus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1A153-8D48-4358-9358-C451DF136751}" type="slidenum">
              <a:rPr lang="en-US" smtClean="0"/>
              <a:t>‹#›</a:t>
            </a:fld>
            <a:endParaRPr lang="en-US"/>
          </a:p>
        </p:txBody>
      </p:sp>
    </p:spTree>
    <p:extLst>
      <p:ext uri="{BB962C8B-B14F-4D97-AF65-F5344CB8AC3E}">
        <p14:creationId xmlns:p14="http://schemas.microsoft.com/office/powerpoint/2010/main" val="311522357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p>
        </p:txBody>
      </p:sp>
      <p:sp>
        <p:nvSpPr>
          <p:cNvPr id="3" name="Subtitle 2"/>
          <p:cNvSpPr>
            <a:spLocks noGrp="1"/>
          </p:cNvSpPr>
          <p:nvPr>
            <p:ph type="subTitle" idx="1"/>
          </p:nvPr>
        </p:nvSpPr>
        <p:spPr/>
        <p:txBody>
          <a:bodyPr/>
          <a:lstStyle/>
          <a:p>
            <a:endParaRPr lang="en-US" dirty="0"/>
          </a:p>
          <a:p>
            <a:endParaRPr lang="en-US" dirty="0"/>
          </a:p>
        </p:txBody>
      </p:sp>
      <p:sp>
        <p:nvSpPr>
          <p:cNvPr id="6" name="Rectangle 5"/>
          <p:cNvSpPr/>
          <p:nvPr/>
        </p:nvSpPr>
        <p:spPr>
          <a:xfrm>
            <a:off x="0" y="5943600"/>
            <a:ext cx="91440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Sithandile.Maqokolo\AppData\Local\Microsoft\Windows\Temporary Internet Files\Content.IE5\UMF4QE60\Ikhala College Combined logo (with DH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13853"/>
            <a:ext cx="2590800" cy="10806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2900" y="917227"/>
            <a:ext cx="8610600" cy="1384995"/>
          </a:xfrm>
          <a:prstGeom prst="rect">
            <a:avLst/>
          </a:prstGeom>
          <a:noFill/>
        </p:spPr>
        <p:txBody>
          <a:bodyPr wrap="square" rtlCol="0">
            <a:spAutoFit/>
          </a:bodyPr>
          <a:lstStyle/>
          <a:p>
            <a:pPr algn="ctr"/>
            <a:r>
              <a:rPr lang="en-ZA" sz="2800" b="1" dirty="0"/>
              <a:t>EXAMINATION READINESS</a:t>
            </a:r>
          </a:p>
          <a:p>
            <a:pPr algn="ctr"/>
            <a:endParaRPr lang="en-ZA" sz="2800" b="1" dirty="0"/>
          </a:p>
          <a:p>
            <a:pPr algn="ctr"/>
            <a:r>
              <a:rPr lang="en-ZA" sz="2800" b="1" dirty="0"/>
              <a:t>STUDENTS</a:t>
            </a:r>
          </a:p>
        </p:txBody>
      </p:sp>
      <p:sp>
        <p:nvSpPr>
          <p:cNvPr id="5" name="Footer Placeholder 4"/>
          <p:cNvSpPr>
            <a:spLocks noGrp="1"/>
          </p:cNvSpPr>
          <p:nvPr>
            <p:ph type="ftr" sz="quarter" idx="11"/>
          </p:nvPr>
        </p:nvSpPr>
        <p:spPr/>
        <p:txBody>
          <a:bodyPr/>
          <a:lstStyle/>
          <a:p>
            <a:r>
              <a:rPr lang="en-US"/>
              <a:t>Queenstown Campus</a:t>
            </a:r>
            <a:endParaRPr lang="en-US" dirty="0"/>
          </a:p>
        </p:txBody>
      </p:sp>
      <p:sp>
        <p:nvSpPr>
          <p:cNvPr id="7" name="Slide Number Placeholder 6"/>
          <p:cNvSpPr>
            <a:spLocks noGrp="1"/>
          </p:cNvSpPr>
          <p:nvPr>
            <p:ph type="sldNum" sz="quarter" idx="12"/>
          </p:nvPr>
        </p:nvSpPr>
        <p:spPr/>
        <p:txBody>
          <a:bodyPr/>
          <a:lstStyle/>
          <a:p>
            <a:fld id="{8DB1A153-8D48-4358-9358-C451DF136751}" type="slidenum">
              <a:rPr lang="en-US" smtClean="0"/>
              <a:t>1</a:t>
            </a:fld>
            <a:endParaRPr lang="en-US"/>
          </a:p>
        </p:txBody>
      </p:sp>
      <p:pic>
        <p:nvPicPr>
          <p:cNvPr id="9" name="Picture 8">
            <a:extLst>
              <a:ext uri="{FF2B5EF4-FFF2-40B4-BE49-F238E27FC236}">
                <a16:creationId xmlns:a16="http://schemas.microsoft.com/office/drawing/2014/main" id="{BC3D7CCC-CA4E-6109-0946-2FA4BFBB0CE1}"/>
              </a:ext>
            </a:extLst>
          </p:cNvPr>
          <p:cNvPicPr>
            <a:picLocks noChangeAspect="1"/>
          </p:cNvPicPr>
          <p:nvPr/>
        </p:nvPicPr>
        <p:blipFill>
          <a:blip r:embed="rId3"/>
          <a:stretch>
            <a:fillRect/>
          </a:stretch>
        </p:blipFill>
        <p:spPr>
          <a:xfrm>
            <a:off x="707571" y="2971801"/>
            <a:ext cx="4093029" cy="2247072"/>
          </a:xfrm>
          <a:prstGeom prst="rect">
            <a:avLst/>
          </a:prstGeom>
        </p:spPr>
      </p:pic>
    </p:spTree>
    <p:extLst>
      <p:ext uri="{BB962C8B-B14F-4D97-AF65-F5344CB8AC3E}">
        <p14:creationId xmlns:p14="http://schemas.microsoft.com/office/powerpoint/2010/main" val="1269129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3813175"/>
          </a:xfrm>
        </p:spPr>
        <p:txBody>
          <a:bodyPr>
            <a:normAutofit/>
          </a:bodyPr>
          <a:lstStyle/>
          <a:p>
            <a:pPr algn="l"/>
            <a:r>
              <a:rPr lang="en-US" sz="2000" dirty="0"/>
              <a:t> </a:t>
            </a:r>
          </a:p>
        </p:txBody>
      </p:sp>
      <p:sp>
        <p:nvSpPr>
          <p:cNvPr id="3" name="Subtitle 2"/>
          <p:cNvSpPr>
            <a:spLocks noGrp="1"/>
          </p:cNvSpPr>
          <p:nvPr>
            <p:ph type="subTitle" idx="1"/>
          </p:nvPr>
        </p:nvSpPr>
        <p:spPr/>
        <p:txBody>
          <a:bodyPr/>
          <a:lstStyle/>
          <a:p>
            <a:endParaRPr lang="en-US" dirty="0"/>
          </a:p>
          <a:p>
            <a:endParaRPr lang="en-US" dirty="0"/>
          </a:p>
        </p:txBody>
      </p:sp>
      <p:sp>
        <p:nvSpPr>
          <p:cNvPr id="6" name="Rectangle 5"/>
          <p:cNvSpPr/>
          <p:nvPr/>
        </p:nvSpPr>
        <p:spPr>
          <a:xfrm>
            <a:off x="0" y="5943600"/>
            <a:ext cx="91440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Sithandile.Maqokolo\AppData\Local\Microsoft\Windows\Temporary Internet Files\Content.IE5\UMF4QE60\Ikhala College Combined logo (with DH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13853"/>
            <a:ext cx="2590800" cy="1080654"/>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1"/>
          </p:nvPr>
        </p:nvSpPr>
        <p:spPr/>
        <p:txBody>
          <a:bodyPr/>
          <a:lstStyle/>
          <a:p>
            <a:r>
              <a:rPr lang="en-US"/>
              <a:t>Queenstown Campus</a:t>
            </a:r>
            <a:endParaRPr lang="en-US" dirty="0"/>
          </a:p>
        </p:txBody>
      </p:sp>
      <p:sp>
        <p:nvSpPr>
          <p:cNvPr id="8" name="Slide Number Placeholder 7"/>
          <p:cNvSpPr>
            <a:spLocks noGrp="1"/>
          </p:cNvSpPr>
          <p:nvPr>
            <p:ph type="sldNum" sz="quarter" idx="12"/>
          </p:nvPr>
        </p:nvSpPr>
        <p:spPr/>
        <p:txBody>
          <a:bodyPr/>
          <a:lstStyle/>
          <a:p>
            <a:fld id="{8DB1A153-8D48-4358-9358-C451DF136751}" type="slidenum">
              <a:rPr lang="en-US" smtClean="0"/>
              <a:t>10</a:t>
            </a:fld>
            <a:endParaRPr lang="en-US"/>
          </a:p>
        </p:txBody>
      </p:sp>
      <p:graphicFrame>
        <p:nvGraphicFramePr>
          <p:cNvPr id="9" name="Table 10">
            <a:extLst>
              <a:ext uri="{FF2B5EF4-FFF2-40B4-BE49-F238E27FC236}">
                <a16:creationId xmlns:a16="http://schemas.microsoft.com/office/drawing/2014/main" id="{19B4EEEA-A46C-4EC9-AEF4-6513DEED6969}"/>
              </a:ext>
            </a:extLst>
          </p:cNvPr>
          <p:cNvGraphicFramePr>
            <a:graphicFrameLocks noGrp="1"/>
          </p:cNvGraphicFramePr>
          <p:nvPr>
            <p:extLst>
              <p:ext uri="{D42A27DB-BD31-4B8C-83A1-F6EECF244321}">
                <p14:modId xmlns:p14="http://schemas.microsoft.com/office/powerpoint/2010/main" val="1262526613"/>
              </p:ext>
            </p:extLst>
          </p:nvPr>
        </p:nvGraphicFramePr>
        <p:xfrm>
          <a:off x="457200" y="1095697"/>
          <a:ext cx="8458200" cy="4775200"/>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3361476523"/>
                    </a:ext>
                  </a:extLst>
                </a:gridCol>
                <a:gridCol w="2819400">
                  <a:extLst>
                    <a:ext uri="{9D8B030D-6E8A-4147-A177-3AD203B41FA5}">
                      <a16:colId xmlns:a16="http://schemas.microsoft.com/office/drawing/2014/main" val="2786729747"/>
                    </a:ext>
                  </a:extLst>
                </a:gridCol>
                <a:gridCol w="2819400">
                  <a:extLst>
                    <a:ext uri="{9D8B030D-6E8A-4147-A177-3AD203B41FA5}">
                      <a16:colId xmlns:a16="http://schemas.microsoft.com/office/drawing/2014/main" val="2849963223"/>
                    </a:ext>
                  </a:extLst>
                </a:gridCol>
              </a:tblGrid>
              <a:tr h="484515">
                <a:tc>
                  <a:txBody>
                    <a:bodyPr/>
                    <a:lstStyle/>
                    <a:p>
                      <a:r>
                        <a:rPr lang="en-ZA" sz="2400" dirty="0"/>
                        <a:t>ACTIVITY </a:t>
                      </a:r>
                    </a:p>
                  </a:txBody>
                  <a:tcPr/>
                </a:tc>
                <a:tc>
                  <a:txBody>
                    <a:bodyPr/>
                    <a:lstStyle/>
                    <a:p>
                      <a:r>
                        <a:rPr lang="en-ZA" sz="2400" dirty="0"/>
                        <a:t>X-PAPER </a:t>
                      </a:r>
                    </a:p>
                  </a:txBody>
                  <a:tcPr/>
                </a:tc>
                <a:tc>
                  <a:txBody>
                    <a:bodyPr/>
                    <a:lstStyle/>
                    <a:p>
                      <a:r>
                        <a:rPr lang="en-ZA" sz="2400" dirty="0"/>
                        <a:t>Y-PAPER</a:t>
                      </a:r>
                    </a:p>
                  </a:txBody>
                  <a:tcPr/>
                </a:tc>
                <a:extLst>
                  <a:ext uri="{0D108BD9-81ED-4DB2-BD59-A6C34878D82A}">
                    <a16:rowId xmlns:a16="http://schemas.microsoft.com/office/drawing/2014/main" val="3944879697"/>
                  </a:ext>
                </a:extLst>
              </a:tr>
              <a:tr h="484515">
                <a:tc>
                  <a:txBody>
                    <a:bodyPr/>
                    <a:lstStyle/>
                    <a:p>
                      <a:r>
                        <a:rPr lang="en-ZA" sz="2400" b="1" dirty="0"/>
                        <a:t>Students are seated </a:t>
                      </a:r>
                    </a:p>
                  </a:txBody>
                  <a:tcPr/>
                </a:tc>
                <a:tc>
                  <a:txBody>
                    <a:bodyPr/>
                    <a:lstStyle/>
                    <a:p>
                      <a:r>
                        <a:rPr lang="en-ZA" sz="2400" b="1" dirty="0"/>
                        <a:t>08:30 </a:t>
                      </a:r>
                    </a:p>
                  </a:txBody>
                  <a:tcPr/>
                </a:tc>
                <a:tc>
                  <a:txBody>
                    <a:bodyPr/>
                    <a:lstStyle/>
                    <a:p>
                      <a:r>
                        <a:rPr lang="en-ZA" sz="2400" b="1" dirty="0"/>
                        <a:t>12:30</a:t>
                      </a:r>
                    </a:p>
                  </a:txBody>
                  <a:tcPr/>
                </a:tc>
                <a:extLst>
                  <a:ext uri="{0D108BD9-81ED-4DB2-BD59-A6C34878D82A}">
                    <a16:rowId xmlns:a16="http://schemas.microsoft.com/office/drawing/2014/main" val="340364736"/>
                  </a:ext>
                </a:extLst>
              </a:tr>
              <a:tr h="836285">
                <a:tc>
                  <a:txBody>
                    <a:bodyPr/>
                    <a:lstStyle/>
                    <a:p>
                      <a:r>
                        <a:rPr lang="en-ZA" sz="2400" b="1" dirty="0"/>
                        <a:t>Handing out of Answer books and question papers </a:t>
                      </a:r>
                    </a:p>
                  </a:txBody>
                  <a:tcPr/>
                </a:tc>
                <a:tc>
                  <a:txBody>
                    <a:bodyPr/>
                    <a:lstStyle/>
                    <a:p>
                      <a:r>
                        <a:rPr lang="en-ZA" sz="2400" b="1" dirty="0"/>
                        <a:t>08:30 – 08:50</a:t>
                      </a:r>
                    </a:p>
                  </a:txBody>
                  <a:tcPr/>
                </a:tc>
                <a:tc>
                  <a:txBody>
                    <a:bodyPr/>
                    <a:lstStyle/>
                    <a:p>
                      <a:r>
                        <a:rPr lang="en-ZA" sz="2400" b="1" dirty="0"/>
                        <a:t>12:30 – 12:50</a:t>
                      </a:r>
                    </a:p>
                  </a:txBody>
                  <a:tcPr/>
                </a:tc>
                <a:extLst>
                  <a:ext uri="{0D108BD9-81ED-4DB2-BD59-A6C34878D82A}">
                    <a16:rowId xmlns:a16="http://schemas.microsoft.com/office/drawing/2014/main" val="576308447"/>
                  </a:ext>
                </a:extLst>
              </a:tr>
              <a:tr h="836285">
                <a:tc>
                  <a:txBody>
                    <a:bodyPr/>
                    <a:lstStyle/>
                    <a:p>
                      <a:r>
                        <a:rPr lang="en-ZA" sz="2400" b="1" dirty="0"/>
                        <a:t>Reading of Exam Instructions </a:t>
                      </a:r>
                    </a:p>
                  </a:txBody>
                  <a:tcPr/>
                </a:tc>
                <a:tc>
                  <a:txBody>
                    <a:bodyPr/>
                    <a:lstStyle/>
                    <a:p>
                      <a:r>
                        <a:rPr lang="en-ZA" sz="2400" b="1" dirty="0"/>
                        <a:t>08:30 – 08:50</a:t>
                      </a:r>
                    </a:p>
                  </a:txBody>
                  <a:tcPr/>
                </a:tc>
                <a:tc>
                  <a:txBody>
                    <a:bodyPr/>
                    <a:lstStyle/>
                    <a:p>
                      <a:r>
                        <a:rPr lang="en-ZA" sz="2400" b="1" dirty="0"/>
                        <a:t>12:30 – 12:50</a:t>
                      </a:r>
                    </a:p>
                  </a:txBody>
                  <a:tcPr/>
                </a:tc>
                <a:extLst>
                  <a:ext uri="{0D108BD9-81ED-4DB2-BD59-A6C34878D82A}">
                    <a16:rowId xmlns:a16="http://schemas.microsoft.com/office/drawing/2014/main" val="3556524890"/>
                  </a:ext>
                </a:extLst>
              </a:tr>
              <a:tr h="836285">
                <a:tc>
                  <a:txBody>
                    <a:bodyPr/>
                    <a:lstStyle/>
                    <a:p>
                      <a:r>
                        <a:rPr lang="en-ZA" sz="2400" b="1" dirty="0"/>
                        <a:t>Reading time </a:t>
                      </a:r>
                    </a:p>
                  </a:txBody>
                  <a:tcPr/>
                </a:tc>
                <a:tc>
                  <a:txBody>
                    <a:bodyPr/>
                    <a:lstStyle/>
                    <a:p>
                      <a:r>
                        <a:rPr lang="en-ZA" sz="2400" b="1" dirty="0"/>
                        <a:t>08:50 – 09:00</a:t>
                      </a:r>
                    </a:p>
                  </a:txBody>
                  <a:tcPr/>
                </a:tc>
                <a:tc>
                  <a:txBody>
                    <a:bodyPr/>
                    <a:lstStyle/>
                    <a:p>
                      <a:r>
                        <a:rPr lang="en-ZA" sz="2400" b="1" dirty="0"/>
                        <a:t>12:50 – 13:00</a:t>
                      </a:r>
                    </a:p>
                  </a:txBody>
                  <a:tcPr/>
                </a:tc>
                <a:extLst>
                  <a:ext uri="{0D108BD9-81ED-4DB2-BD59-A6C34878D82A}">
                    <a16:rowId xmlns:a16="http://schemas.microsoft.com/office/drawing/2014/main" val="3839639671"/>
                  </a:ext>
                </a:extLst>
              </a:tr>
              <a:tr h="836285">
                <a:tc>
                  <a:txBody>
                    <a:bodyPr/>
                    <a:lstStyle/>
                    <a:p>
                      <a:r>
                        <a:rPr lang="en-GB" sz="2800" b="1" dirty="0">
                          <a:solidFill>
                            <a:srgbClr val="0070C0"/>
                          </a:solidFill>
                        </a:rPr>
                        <a:t>Examination commences </a:t>
                      </a:r>
                      <a:endParaRPr lang="en-ZA" sz="2800" b="1" dirty="0">
                        <a:solidFill>
                          <a:srgbClr val="0070C0"/>
                        </a:solidFill>
                      </a:endParaRPr>
                    </a:p>
                  </a:txBody>
                  <a:tcPr/>
                </a:tc>
                <a:tc>
                  <a:txBody>
                    <a:bodyPr/>
                    <a:lstStyle/>
                    <a:p>
                      <a:r>
                        <a:rPr lang="en-GB" sz="2800" b="1" dirty="0">
                          <a:solidFill>
                            <a:srgbClr val="0070C0"/>
                          </a:solidFill>
                        </a:rPr>
                        <a:t>09:00</a:t>
                      </a:r>
                      <a:endParaRPr lang="en-ZA" sz="2800" b="1" dirty="0">
                        <a:solidFill>
                          <a:srgbClr val="0070C0"/>
                        </a:solidFill>
                      </a:endParaRPr>
                    </a:p>
                  </a:txBody>
                  <a:tcPr/>
                </a:tc>
                <a:tc>
                  <a:txBody>
                    <a:bodyPr/>
                    <a:lstStyle/>
                    <a:p>
                      <a:r>
                        <a:rPr lang="en-GB" sz="2800" b="1" dirty="0">
                          <a:solidFill>
                            <a:srgbClr val="0070C0"/>
                          </a:solidFill>
                        </a:rPr>
                        <a:t>13:00</a:t>
                      </a:r>
                      <a:endParaRPr lang="en-ZA" sz="2800" b="1" dirty="0">
                        <a:solidFill>
                          <a:srgbClr val="0070C0"/>
                        </a:solidFill>
                      </a:endParaRPr>
                    </a:p>
                  </a:txBody>
                  <a:tcPr/>
                </a:tc>
                <a:extLst>
                  <a:ext uri="{0D108BD9-81ED-4DB2-BD59-A6C34878D82A}">
                    <a16:rowId xmlns:a16="http://schemas.microsoft.com/office/drawing/2014/main" val="974588178"/>
                  </a:ext>
                </a:extLst>
              </a:tr>
            </a:tbl>
          </a:graphicData>
        </a:graphic>
      </p:graphicFrame>
    </p:spTree>
    <p:extLst>
      <p:ext uri="{BB962C8B-B14F-4D97-AF65-F5344CB8AC3E}">
        <p14:creationId xmlns:p14="http://schemas.microsoft.com/office/powerpoint/2010/main" val="3311501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749024"/>
            <a:ext cx="8229600" cy="3965976"/>
          </a:xfrm>
        </p:spPr>
        <p:txBody>
          <a:bodyPr>
            <a:normAutofit/>
          </a:bodyPr>
          <a:lstStyle/>
          <a:p>
            <a:pPr marL="457200" indent="-457200" algn="l">
              <a:buFont typeface="Arial" panose="020B0604020202020204" pitchFamily="34" charset="0"/>
              <a:buChar char="•"/>
            </a:pPr>
            <a:endParaRPr lang="en-US" b="1" dirty="0"/>
          </a:p>
          <a:p>
            <a:pPr marL="457200" indent="-457200" algn="l">
              <a:buFont typeface="Arial" panose="020B0604020202020204" pitchFamily="34" charset="0"/>
              <a:buChar char="•"/>
            </a:pPr>
            <a:endParaRPr lang="en-US" b="1" dirty="0"/>
          </a:p>
          <a:p>
            <a:pPr algn="l"/>
            <a:endParaRPr lang="en-US" b="1" dirty="0"/>
          </a:p>
        </p:txBody>
      </p:sp>
      <p:sp>
        <p:nvSpPr>
          <p:cNvPr id="6" name="Rectangle 5"/>
          <p:cNvSpPr/>
          <p:nvPr/>
        </p:nvSpPr>
        <p:spPr>
          <a:xfrm>
            <a:off x="0" y="5943600"/>
            <a:ext cx="91440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6" name="Picture 2" descr="C:\Users\Sithandile.Maqokolo\AppData\Local\Microsoft\Windows\Temporary Internet Files\Content.IE5\UMF4QE60\Ikhala College Combined logo (with DH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13853"/>
            <a:ext cx="2590800" cy="108065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Queenstown Campus</a:t>
            </a:r>
          </a:p>
        </p:txBody>
      </p:sp>
      <p:sp>
        <p:nvSpPr>
          <p:cNvPr id="5" name="Slide Number Placeholder 4"/>
          <p:cNvSpPr>
            <a:spLocks noGrp="1"/>
          </p:cNvSpPr>
          <p:nvPr>
            <p:ph type="sldNum" sz="quarter" idx="12"/>
          </p:nvPr>
        </p:nvSpPr>
        <p:spPr/>
        <p:txBody>
          <a:bodyPr/>
          <a:lstStyle/>
          <a:p>
            <a:fld id="{8DB1A153-8D48-4358-9358-C451DF136751}" type="slidenum">
              <a:rPr lang="en-US" smtClean="0"/>
              <a:t>11</a:t>
            </a:fld>
            <a:endParaRPr lang="en-US"/>
          </a:p>
        </p:txBody>
      </p:sp>
      <p:sp>
        <p:nvSpPr>
          <p:cNvPr id="7" name="Title 6"/>
          <p:cNvSpPr>
            <a:spLocks noGrp="1"/>
          </p:cNvSpPr>
          <p:nvPr>
            <p:ph type="ctrTitle"/>
          </p:nvPr>
        </p:nvSpPr>
        <p:spPr>
          <a:xfrm>
            <a:off x="2286000" y="577086"/>
            <a:ext cx="6096000" cy="1470025"/>
          </a:xfrm>
        </p:spPr>
        <p:txBody>
          <a:bodyPr>
            <a:noAutofit/>
          </a:bodyPr>
          <a:lstStyle/>
          <a:p>
            <a:r>
              <a:rPr lang="en-ZA" sz="6000" dirty="0"/>
              <a:t>THE SEATING PLAN</a:t>
            </a:r>
            <a:endParaRPr lang="en-ZA" sz="6000" b="1" i="1" dirty="0"/>
          </a:p>
        </p:txBody>
      </p:sp>
      <p:sp>
        <p:nvSpPr>
          <p:cNvPr id="9" name="TextBox 8">
            <a:extLst>
              <a:ext uri="{FF2B5EF4-FFF2-40B4-BE49-F238E27FC236}">
                <a16:creationId xmlns:a16="http://schemas.microsoft.com/office/drawing/2014/main" id="{CEEBA64F-3C6D-452E-99FA-2561599C4A35}"/>
              </a:ext>
            </a:extLst>
          </p:cNvPr>
          <p:cNvSpPr txBox="1"/>
          <p:nvPr/>
        </p:nvSpPr>
        <p:spPr>
          <a:xfrm>
            <a:off x="457200" y="1994322"/>
            <a:ext cx="6372664" cy="4031873"/>
          </a:xfrm>
          <a:prstGeom prst="rect">
            <a:avLst/>
          </a:prstGeom>
          <a:noFill/>
        </p:spPr>
        <p:txBody>
          <a:bodyPr wrap="square">
            <a:spAutoFit/>
          </a:bodyPr>
          <a:lstStyle/>
          <a:p>
            <a:pPr marL="342900" indent="-342900">
              <a:buFont typeface="Arial" panose="020B0604020202020204" pitchFamily="34" charset="0"/>
              <a:buChar char="•"/>
            </a:pPr>
            <a:r>
              <a:rPr lang="en-ZA" sz="2400" b="1" dirty="0">
                <a:solidFill>
                  <a:srgbClr val="FFFF00"/>
                </a:solidFill>
              </a:rPr>
              <a:t>All candidates will be seated according to a seating plan</a:t>
            </a:r>
          </a:p>
          <a:p>
            <a:pPr marL="342900" indent="-342900">
              <a:buFont typeface="Arial" panose="020B0604020202020204" pitchFamily="34" charset="0"/>
              <a:buChar char="•"/>
            </a:pPr>
            <a:r>
              <a:rPr lang="en-ZA" sz="2400" b="1" dirty="0">
                <a:solidFill>
                  <a:srgbClr val="FFFF00"/>
                </a:solidFill>
              </a:rPr>
              <a:t>Seating arranged according to ID numbers</a:t>
            </a:r>
          </a:p>
          <a:p>
            <a:pPr marL="342900" indent="-342900">
              <a:buFont typeface="Arial" panose="020B0604020202020204" pitchFamily="34" charset="0"/>
              <a:buChar char="•"/>
            </a:pPr>
            <a:r>
              <a:rPr lang="en-ZA" sz="2400" b="1" dirty="0">
                <a:solidFill>
                  <a:srgbClr val="FFFF00"/>
                </a:solidFill>
              </a:rPr>
              <a:t>Seating plans displayed daily outside each venue</a:t>
            </a:r>
          </a:p>
          <a:p>
            <a:pPr marL="342900" indent="-342900">
              <a:buFont typeface="Arial" panose="020B0604020202020204" pitchFamily="34" charset="0"/>
              <a:buChar char="•"/>
            </a:pPr>
            <a:r>
              <a:rPr lang="en-ZA" sz="2400" b="1" dirty="0">
                <a:solidFill>
                  <a:srgbClr val="FFFF00"/>
                </a:solidFill>
              </a:rPr>
              <a:t>Seating plans will also be published </a:t>
            </a:r>
            <a:r>
              <a:rPr lang="en-ZA" sz="2800" b="1" dirty="0">
                <a:solidFill>
                  <a:srgbClr val="FFFF00"/>
                </a:solidFill>
              </a:rPr>
              <a:t>a day prior </a:t>
            </a:r>
            <a:r>
              <a:rPr lang="en-ZA" sz="2400" b="1" dirty="0">
                <a:solidFill>
                  <a:srgbClr val="FFFF00"/>
                </a:solidFill>
              </a:rPr>
              <a:t>to the examination date on the campus online noticeboard</a:t>
            </a:r>
          </a:p>
          <a:p>
            <a:pPr marL="342900" indent="-342900">
              <a:buFont typeface="Arial" panose="020B0604020202020204" pitchFamily="34" charset="0"/>
              <a:buChar char="•"/>
            </a:pPr>
            <a:r>
              <a:rPr lang="en-ZA" sz="2800" b="1" dirty="0">
                <a:solidFill>
                  <a:srgbClr val="FFFF00"/>
                </a:solidFill>
              </a:rPr>
              <a:t>Candidates should adhere strictly to seating plan </a:t>
            </a:r>
          </a:p>
        </p:txBody>
      </p:sp>
    </p:spTree>
    <p:extLst>
      <p:ext uri="{BB962C8B-B14F-4D97-AF65-F5344CB8AC3E}">
        <p14:creationId xmlns:p14="http://schemas.microsoft.com/office/powerpoint/2010/main" val="856777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29585A4-FC48-4E4A-82DA-DE33F6F07FA7}"/>
              </a:ext>
            </a:extLst>
          </p:cNvPr>
          <p:cNvSpPr>
            <a:spLocks noGrp="1"/>
          </p:cNvSpPr>
          <p:nvPr>
            <p:ph type="title"/>
          </p:nvPr>
        </p:nvSpPr>
        <p:spPr>
          <a:xfrm>
            <a:off x="435429" y="2286000"/>
            <a:ext cx="8229600" cy="2362200"/>
          </a:xfrm>
        </p:spPr>
        <p:txBody>
          <a:bodyPr>
            <a:noAutofit/>
          </a:bodyPr>
          <a:lstStyle/>
          <a:p>
            <a:r>
              <a:rPr lang="en-GB" sz="4000" u="sng" dirty="0">
                <a:solidFill>
                  <a:srgbClr val="FFFF00"/>
                </a:solidFill>
              </a:rPr>
              <a:t>Please refer to</a:t>
            </a:r>
            <a:r>
              <a:rPr lang="en-GB" sz="3600" dirty="0"/>
              <a:t>:</a:t>
            </a:r>
            <a:br>
              <a:rPr lang="en-GB" sz="3600" dirty="0"/>
            </a:br>
            <a:r>
              <a:rPr lang="en-GB" sz="3600" dirty="0"/>
              <a:t>ikhala.coltech.co.za</a:t>
            </a:r>
            <a:br>
              <a:rPr lang="en-GB" sz="3600" dirty="0"/>
            </a:br>
            <a:r>
              <a:rPr lang="en-GB" sz="3600" dirty="0">
                <a:solidFill>
                  <a:srgbClr val="FFFF00"/>
                </a:solidFill>
              </a:rPr>
              <a:t>DAILY</a:t>
            </a:r>
            <a:br>
              <a:rPr lang="en-GB" sz="3600" dirty="0"/>
            </a:br>
            <a:r>
              <a:rPr lang="en-GB" sz="3600" dirty="0"/>
              <a:t>to access seating plan</a:t>
            </a:r>
            <a:endParaRPr lang="en-ZA" sz="3600" dirty="0"/>
          </a:p>
        </p:txBody>
      </p:sp>
      <p:sp>
        <p:nvSpPr>
          <p:cNvPr id="4" name="Footer Placeholder 3">
            <a:extLst>
              <a:ext uri="{FF2B5EF4-FFF2-40B4-BE49-F238E27FC236}">
                <a16:creationId xmlns:a16="http://schemas.microsoft.com/office/drawing/2014/main" id="{1ACBF36C-8E5B-43EA-8961-BD45CB050C12}"/>
              </a:ext>
            </a:extLst>
          </p:cNvPr>
          <p:cNvSpPr>
            <a:spLocks noGrp="1"/>
          </p:cNvSpPr>
          <p:nvPr>
            <p:ph type="ftr" sz="quarter" idx="11"/>
          </p:nvPr>
        </p:nvSpPr>
        <p:spPr/>
        <p:txBody>
          <a:bodyPr/>
          <a:lstStyle/>
          <a:p>
            <a:r>
              <a:rPr lang="en-US"/>
              <a:t>Queenstown Campus</a:t>
            </a:r>
          </a:p>
        </p:txBody>
      </p:sp>
      <p:sp>
        <p:nvSpPr>
          <p:cNvPr id="5" name="Slide Number Placeholder 4">
            <a:extLst>
              <a:ext uri="{FF2B5EF4-FFF2-40B4-BE49-F238E27FC236}">
                <a16:creationId xmlns:a16="http://schemas.microsoft.com/office/drawing/2014/main" id="{7F94D669-DB6F-4078-A607-92AC2FEAC888}"/>
              </a:ext>
            </a:extLst>
          </p:cNvPr>
          <p:cNvSpPr>
            <a:spLocks noGrp="1"/>
          </p:cNvSpPr>
          <p:nvPr>
            <p:ph type="sldNum" sz="quarter" idx="12"/>
          </p:nvPr>
        </p:nvSpPr>
        <p:spPr/>
        <p:txBody>
          <a:bodyPr/>
          <a:lstStyle/>
          <a:p>
            <a:fld id="{8DB1A153-8D48-4358-9358-C451DF136751}" type="slidenum">
              <a:rPr lang="en-US" smtClean="0"/>
              <a:t>12</a:t>
            </a:fld>
            <a:endParaRPr lang="en-US"/>
          </a:p>
        </p:txBody>
      </p:sp>
    </p:spTree>
    <p:extLst>
      <p:ext uri="{BB962C8B-B14F-4D97-AF65-F5344CB8AC3E}">
        <p14:creationId xmlns:p14="http://schemas.microsoft.com/office/powerpoint/2010/main" val="3694975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749024"/>
            <a:ext cx="3200400" cy="2822976"/>
          </a:xfrm>
        </p:spPr>
        <p:txBody>
          <a:bodyPr>
            <a:normAutofit/>
          </a:bodyPr>
          <a:lstStyle/>
          <a:p>
            <a:pPr marL="457200" indent="-457200" algn="l">
              <a:buFont typeface="Arial" panose="020B0604020202020204" pitchFamily="34" charset="0"/>
              <a:buChar char="•"/>
            </a:pPr>
            <a:endParaRPr lang="en-US" b="1" dirty="0"/>
          </a:p>
          <a:p>
            <a:pPr marL="457200" indent="-457200" algn="l">
              <a:buFont typeface="Arial" panose="020B0604020202020204" pitchFamily="34" charset="0"/>
              <a:buChar char="•"/>
            </a:pPr>
            <a:endParaRPr lang="en-US" b="1" dirty="0"/>
          </a:p>
          <a:p>
            <a:pPr algn="l"/>
            <a:endParaRPr lang="en-US" b="1" dirty="0"/>
          </a:p>
        </p:txBody>
      </p:sp>
      <p:sp>
        <p:nvSpPr>
          <p:cNvPr id="6" name="Rectangle 5"/>
          <p:cNvSpPr/>
          <p:nvPr/>
        </p:nvSpPr>
        <p:spPr>
          <a:xfrm>
            <a:off x="0" y="5943600"/>
            <a:ext cx="91440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6" name="Picture 2" descr="C:\Users\Sithandile.Maqokolo\AppData\Local\Microsoft\Windows\Temporary Internet Files\Content.IE5\UMF4QE60\Ikhala College Combined logo (with DH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13853"/>
            <a:ext cx="2590800" cy="108065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Queenstown Campus</a:t>
            </a:r>
          </a:p>
        </p:txBody>
      </p:sp>
      <p:sp>
        <p:nvSpPr>
          <p:cNvPr id="5" name="Slide Number Placeholder 4"/>
          <p:cNvSpPr>
            <a:spLocks noGrp="1"/>
          </p:cNvSpPr>
          <p:nvPr>
            <p:ph type="sldNum" sz="quarter" idx="12"/>
          </p:nvPr>
        </p:nvSpPr>
        <p:spPr/>
        <p:txBody>
          <a:bodyPr/>
          <a:lstStyle/>
          <a:p>
            <a:fld id="{8DB1A153-8D48-4358-9358-C451DF136751}" type="slidenum">
              <a:rPr lang="en-US" smtClean="0"/>
              <a:t>13</a:t>
            </a:fld>
            <a:endParaRPr lang="en-US"/>
          </a:p>
        </p:txBody>
      </p:sp>
      <p:sp>
        <p:nvSpPr>
          <p:cNvPr id="7" name="Title 6"/>
          <p:cNvSpPr>
            <a:spLocks noGrp="1"/>
          </p:cNvSpPr>
          <p:nvPr>
            <p:ph type="ctrTitle"/>
          </p:nvPr>
        </p:nvSpPr>
        <p:spPr>
          <a:xfrm>
            <a:off x="4572000" y="4749801"/>
            <a:ext cx="2971800" cy="1193800"/>
          </a:xfrm>
        </p:spPr>
        <p:txBody>
          <a:bodyPr>
            <a:noAutofit/>
          </a:bodyPr>
          <a:lstStyle/>
          <a:p>
            <a:r>
              <a:rPr lang="en-ZA" sz="4800" b="1" i="1" dirty="0"/>
              <a:t>SEATING PLAN</a:t>
            </a:r>
          </a:p>
        </p:txBody>
      </p:sp>
      <p:pic>
        <p:nvPicPr>
          <p:cNvPr id="10" name="Picture 9">
            <a:extLst>
              <a:ext uri="{FF2B5EF4-FFF2-40B4-BE49-F238E27FC236}">
                <a16:creationId xmlns:a16="http://schemas.microsoft.com/office/drawing/2014/main" id="{092A4800-DB94-5E3F-03C4-C864D9D04E2A}"/>
              </a:ext>
            </a:extLst>
          </p:cNvPr>
          <p:cNvPicPr>
            <a:picLocks noChangeAspect="1"/>
          </p:cNvPicPr>
          <p:nvPr/>
        </p:nvPicPr>
        <p:blipFill>
          <a:blip r:embed="rId3"/>
          <a:stretch>
            <a:fillRect/>
          </a:stretch>
        </p:blipFill>
        <p:spPr>
          <a:xfrm>
            <a:off x="2612572" y="431195"/>
            <a:ext cx="5334000" cy="4318605"/>
          </a:xfrm>
          <a:prstGeom prst="rect">
            <a:avLst/>
          </a:prstGeom>
        </p:spPr>
      </p:pic>
      <p:sp>
        <p:nvSpPr>
          <p:cNvPr id="2" name="Speech Bubble: Oval 1">
            <a:extLst>
              <a:ext uri="{FF2B5EF4-FFF2-40B4-BE49-F238E27FC236}">
                <a16:creationId xmlns:a16="http://schemas.microsoft.com/office/drawing/2014/main" id="{878BD31D-9001-A292-9C3E-5AF82D966D95}"/>
              </a:ext>
            </a:extLst>
          </p:cNvPr>
          <p:cNvSpPr/>
          <p:nvPr/>
        </p:nvSpPr>
        <p:spPr>
          <a:xfrm>
            <a:off x="65315" y="1368406"/>
            <a:ext cx="2155372" cy="1375202"/>
          </a:xfrm>
          <a:prstGeom prst="wedgeEllipseCallout">
            <a:avLst>
              <a:gd name="adj1" fmla="val 66458"/>
              <a:gd name="adj2" fmla="val -414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Check your subject</a:t>
            </a:r>
            <a:endParaRPr lang="en-ZA" dirty="0"/>
          </a:p>
        </p:txBody>
      </p:sp>
      <p:sp>
        <p:nvSpPr>
          <p:cNvPr id="8" name="Speech Bubble: Oval 7">
            <a:extLst>
              <a:ext uri="{FF2B5EF4-FFF2-40B4-BE49-F238E27FC236}">
                <a16:creationId xmlns:a16="http://schemas.microsoft.com/office/drawing/2014/main" id="{ECAC569B-AD60-FBD2-DD81-553D0823EB94}"/>
              </a:ext>
            </a:extLst>
          </p:cNvPr>
          <p:cNvSpPr/>
          <p:nvPr/>
        </p:nvSpPr>
        <p:spPr>
          <a:xfrm>
            <a:off x="6781800" y="841248"/>
            <a:ext cx="1986643" cy="914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Check your VENUE &amp; SEAT</a:t>
            </a:r>
            <a:endParaRPr lang="en-ZA" dirty="0"/>
          </a:p>
        </p:txBody>
      </p:sp>
    </p:spTree>
    <p:extLst>
      <p:ext uri="{BB962C8B-B14F-4D97-AF65-F5344CB8AC3E}">
        <p14:creationId xmlns:p14="http://schemas.microsoft.com/office/powerpoint/2010/main" val="3340487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749024"/>
            <a:ext cx="8229600" cy="3965976"/>
          </a:xfrm>
        </p:spPr>
        <p:txBody>
          <a:bodyPr>
            <a:normAutofit fontScale="92500" lnSpcReduction="20000"/>
          </a:bodyPr>
          <a:lstStyle/>
          <a:p>
            <a:pPr marL="457200" indent="-457200" algn="l">
              <a:buFont typeface="Arial" panose="020B0604020202020204" pitchFamily="34" charset="0"/>
              <a:buChar char="•"/>
            </a:pPr>
            <a:endParaRPr lang="en-US" b="1" dirty="0"/>
          </a:p>
          <a:p>
            <a:pPr marL="457200" indent="-457200" algn="l">
              <a:buFont typeface="Arial" panose="020B0604020202020204" pitchFamily="34" charset="0"/>
              <a:buChar char="•"/>
            </a:pPr>
            <a:endParaRPr lang="en-US" b="1" dirty="0"/>
          </a:p>
          <a:p>
            <a:pPr marL="342900" indent="-342900" algn="l">
              <a:buFont typeface="Arial" panose="020B0604020202020204" pitchFamily="34" charset="0"/>
              <a:buChar char="•"/>
            </a:pPr>
            <a:r>
              <a:rPr lang="en-ZA" sz="3200" dirty="0">
                <a:solidFill>
                  <a:srgbClr val="FFFF00"/>
                </a:solidFill>
              </a:rPr>
              <a:t>Valid RSA ID (Compulsory to enter venue)</a:t>
            </a:r>
          </a:p>
          <a:p>
            <a:pPr marL="342900" indent="-342900" algn="l">
              <a:buFont typeface="Arial" panose="020B0604020202020204" pitchFamily="34" charset="0"/>
              <a:buChar char="•"/>
            </a:pPr>
            <a:r>
              <a:rPr lang="en-ZA" sz="3200" dirty="0">
                <a:solidFill>
                  <a:srgbClr val="FFFF00"/>
                </a:solidFill>
              </a:rPr>
              <a:t>Passport (for candidates who are not RSA citizens)</a:t>
            </a:r>
          </a:p>
          <a:p>
            <a:pPr marL="342900" indent="-342900" algn="l">
              <a:buFont typeface="Arial" panose="020B0604020202020204" pitchFamily="34" charset="0"/>
              <a:buChar char="•"/>
            </a:pPr>
            <a:r>
              <a:rPr lang="en-ZA" sz="3200" dirty="0">
                <a:solidFill>
                  <a:srgbClr val="FFFF00"/>
                </a:solidFill>
              </a:rPr>
              <a:t>Examination Permit (Compulsory to enter venue)</a:t>
            </a:r>
          </a:p>
          <a:p>
            <a:pPr marL="342900" indent="-342900" algn="l">
              <a:buFont typeface="Arial" panose="020B0604020202020204" pitchFamily="34" charset="0"/>
              <a:buChar char="•"/>
            </a:pPr>
            <a:r>
              <a:rPr lang="en-ZA" sz="3200" dirty="0">
                <a:solidFill>
                  <a:srgbClr val="FFFF00"/>
                </a:solidFill>
              </a:rPr>
              <a:t>Writing utensils (Blue or Black pen)</a:t>
            </a:r>
          </a:p>
          <a:p>
            <a:pPr marL="342900" indent="-342900" algn="l">
              <a:buFont typeface="Arial" panose="020B0604020202020204" pitchFamily="34" charset="0"/>
              <a:buChar char="•"/>
            </a:pPr>
            <a:r>
              <a:rPr lang="en-ZA" sz="3200" dirty="0">
                <a:solidFill>
                  <a:srgbClr val="FFFF00"/>
                </a:solidFill>
              </a:rPr>
              <a:t>Non-programmable calculator </a:t>
            </a:r>
            <a:r>
              <a:rPr lang="en-ZA" sz="3200" b="1" dirty="0">
                <a:solidFill>
                  <a:srgbClr val="FFFF00"/>
                </a:solidFill>
              </a:rPr>
              <a:t>without</a:t>
            </a:r>
            <a:r>
              <a:rPr lang="en-ZA" sz="3200" dirty="0">
                <a:solidFill>
                  <a:srgbClr val="FFFF00"/>
                </a:solidFill>
              </a:rPr>
              <a:t> a cover (unless prohibited by examiner)</a:t>
            </a:r>
          </a:p>
          <a:p>
            <a:pPr algn="l"/>
            <a:endParaRPr lang="en-US" b="1" dirty="0"/>
          </a:p>
        </p:txBody>
      </p:sp>
      <p:sp>
        <p:nvSpPr>
          <p:cNvPr id="6" name="Rectangle 5"/>
          <p:cNvSpPr/>
          <p:nvPr/>
        </p:nvSpPr>
        <p:spPr>
          <a:xfrm>
            <a:off x="0" y="5943600"/>
            <a:ext cx="91440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6" name="Picture 2" descr="C:\Users\Sithandile.Maqokolo\AppData\Local\Microsoft\Windows\Temporary Internet Files\Content.IE5\UMF4QE60\Ikhala College Combined logo (with DH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13853"/>
            <a:ext cx="2590800" cy="108065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Queenstown Campus</a:t>
            </a:r>
          </a:p>
        </p:txBody>
      </p:sp>
      <p:sp>
        <p:nvSpPr>
          <p:cNvPr id="5" name="Slide Number Placeholder 4"/>
          <p:cNvSpPr>
            <a:spLocks noGrp="1"/>
          </p:cNvSpPr>
          <p:nvPr>
            <p:ph type="sldNum" sz="quarter" idx="12"/>
          </p:nvPr>
        </p:nvSpPr>
        <p:spPr/>
        <p:txBody>
          <a:bodyPr/>
          <a:lstStyle/>
          <a:p>
            <a:fld id="{8DB1A153-8D48-4358-9358-C451DF136751}" type="slidenum">
              <a:rPr lang="en-US" smtClean="0"/>
              <a:t>14</a:t>
            </a:fld>
            <a:endParaRPr lang="en-US"/>
          </a:p>
        </p:txBody>
      </p:sp>
      <p:sp>
        <p:nvSpPr>
          <p:cNvPr id="7" name="Title 6"/>
          <p:cNvSpPr>
            <a:spLocks noGrp="1"/>
          </p:cNvSpPr>
          <p:nvPr>
            <p:ph type="ctrTitle"/>
          </p:nvPr>
        </p:nvSpPr>
        <p:spPr>
          <a:xfrm>
            <a:off x="1143001" y="1014011"/>
            <a:ext cx="7772400" cy="1470025"/>
          </a:xfrm>
        </p:spPr>
        <p:txBody>
          <a:bodyPr>
            <a:noAutofit/>
          </a:bodyPr>
          <a:lstStyle/>
          <a:p>
            <a:r>
              <a:rPr lang="en-ZA" sz="6000" dirty="0"/>
              <a:t>Items allowed in exam venue</a:t>
            </a:r>
            <a:endParaRPr lang="en-ZA" sz="6000" b="1" i="1" dirty="0"/>
          </a:p>
        </p:txBody>
      </p:sp>
    </p:spTree>
    <p:extLst>
      <p:ext uri="{BB962C8B-B14F-4D97-AF65-F5344CB8AC3E}">
        <p14:creationId xmlns:p14="http://schemas.microsoft.com/office/powerpoint/2010/main" val="4124942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749024"/>
            <a:ext cx="8229600" cy="3965976"/>
          </a:xfrm>
        </p:spPr>
        <p:txBody>
          <a:bodyPr>
            <a:normAutofit fontScale="40000" lnSpcReduction="20000"/>
          </a:bodyPr>
          <a:lstStyle/>
          <a:p>
            <a:pPr marL="457200" indent="-457200" algn="l">
              <a:buFont typeface="Arial" panose="020B0604020202020204" pitchFamily="34" charset="0"/>
              <a:buChar char="•"/>
            </a:pPr>
            <a:endParaRPr lang="en-US" b="1" dirty="0"/>
          </a:p>
          <a:p>
            <a:pPr marL="457200" indent="-457200" algn="l">
              <a:buFont typeface="Arial" panose="020B0604020202020204" pitchFamily="34" charset="0"/>
              <a:buChar char="•"/>
            </a:pPr>
            <a:endParaRPr lang="en-US" b="1" dirty="0"/>
          </a:p>
          <a:p>
            <a:pPr marL="342900" indent="-342900" algn="l">
              <a:buFont typeface="Arial" panose="020B0604020202020204" pitchFamily="34" charset="0"/>
              <a:buChar char="•"/>
            </a:pPr>
            <a:r>
              <a:rPr lang="en-ZA" sz="5000" b="1" u="sng" dirty="0">
                <a:solidFill>
                  <a:srgbClr val="FFFF00"/>
                </a:solidFill>
              </a:rPr>
              <a:t>Cell phones</a:t>
            </a:r>
            <a:r>
              <a:rPr lang="en-ZA" sz="5000" b="1" dirty="0">
                <a:solidFill>
                  <a:srgbClr val="FFFF00"/>
                </a:solidFill>
              </a:rPr>
              <a:t>:       Under NO circumstances allowed in exam venue               IRREGULARITY </a:t>
            </a:r>
          </a:p>
          <a:p>
            <a:pPr algn="l"/>
            <a:r>
              <a:rPr lang="en-ZA" sz="6000" b="1" u="sng" dirty="0">
                <a:solidFill>
                  <a:srgbClr val="FFFF00"/>
                </a:solidFill>
              </a:rPr>
              <a:t> (College accepts no liability for losses)</a:t>
            </a:r>
          </a:p>
          <a:p>
            <a:pPr marL="342900" indent="-342900" algn="l">
              <a:buFont typeface="Arial" panose="020B0604020202020204" pitchFamily="34" charset="0"/>
              <a:buChar char="•"/>
            </a:pPr>
            <a:r>
              <a:rPr lang="en-ZA" sz="5000" b="1" dirty="0">
                <a:solidFill>
                  <a:srgbClr val="FFFF00"/>
                </a:solidFill>
              </a:rPr>
              <a:t>Pencil cases &amp; Pencil bags</a:t>
            </a:r>
          </a:p>
          <a:p>
            <a:pPr marL="342900" indent="-342900" algn="l">
              <a:buFont typeface="Arial" panose="020B0604020202020204" pitchFamily="34" charset="0"/>
              <a:buChar char="•"/>
            </a:pPr>
            <a:r>
              <a:rPr lang="en-ZA" sz="5000" b="1" dirty="0">
                <a:solidFill>
                  <a:srgbClr val="FFFF00"/>
                </a:solidFill>
              </a:rPr>
              <a:t>Programmable calculators</a:t>
            </a:r>
          </a:p>
          <a:p>
            <a:pPr marL="342900" indent="-342900" algn="l">
              <a:buFont typeface="Arial" panose="020B0604020202020204" pitchFamily="34" charset="0"/>
              <a:buChar char="•"/>
            </a:pPr>
            <a:r>
              <a:rPr lang="en-ZA" sz="5000" b="1" dirty="0">
                <a:solidFill>
                  <a:srgbClr val="FFFF00"/>
                </a:solidFill>
              </a:rPr>
              <a:t>Calculator covers</a:t>
            </a:r>
          </a:p>
          <a:p>
            <a:pPr marL="342900" indent="-342900" algn="l">
              <a:buFont typeface="Arial" panose="020B0604020202020204" pitchFamily="34" charset="0"/>
              <a:buChar char="•"/>
            </a:pPr>
            <a:r>
              <a:rPr lang="en-ZA" sz="5000" b="1" dirty="0">
                <a:solidFill>
                  <a:srgbClr val="FFFF00"/>
                </a:solidFill>
              </a:rPr>
              <a:t>Hats/caps</a:t>
            </a:r>
          </a:p>
          <a:p>
            <a:pPr marL="342900" indent="-342900" algn="l">
              <a:buFont typeface="Arial" panose="020B0604020202020204" pitchFamily="34" charset="0"/>
              <a:buChar char="•"/>
            </a:pPr>
            <a:r>
              <a:rPr lang="en-ZA" sz="5000" b="1" dirty="0">
                <a:solidFill>
                  <a:srgbClr val="FFFF00"/>
                </a:solidFill>
              </a:rPr>
              <a:t>No bags </a:t>
            </a:r>
          </a:p>
          <a:p>
            <a:pPr marL="342900" indent="-342900" algn="l">
              <a:buFont typeface="Arial" panose="020B0604020202020204" pitchFamily="34" charset="0"/>
              <a:buChar char="•"/>
            </a:pPr>
            <a:r>
              <a:rPr lang="en-ZA" sz="5000" b="1" dirty="0">
                <a:solidFill>
                  <a:srgbClr val="FFFF00"/>
                </a:solidFill>
              </a:rPr>
              <a:t>No crib notes in any form – not on body, stationery, hair, exam permits, ID books</a:t>
            </a:r>
          </a:p>
          <a:p>
            <a:pPr marL="342900" indent="-342900" algn="l">
              <a:buFont typeface="Arial" panose="020B0604020202020204" pitchFamily="34" charset="0"/>
              <a:buChar char="•"/>
            </a:pPr>
            <a:r>
              <a:rPr lang="en-ZA" sz="5000" b="1" dirty="0">
                <a:solidFill>
                  <a:srgbClr val="FFFF00"/>
                </a:solidFill>
              </a:rPr>
              <a:t>No books, notes, previous question papers or memos</a:t>
            </a:r>
          </a:p>
          <a:p>
            <a:pPr algn="l"/>
            <a:endParaRPr lang="en-US" b="1" dirty="0"/>
          </a:p>
        </p:txBody>
      </p:sp>
      <p:sp>
        <p:nvSpPr>
          <p:cNvPr id="6" name="Rectangle 5"/>
          <p:cNvSpPr/>
          <p:nvPr/>
        </p:nvSpPr>
        <p:spPr>
          <a:xfrm>
            <a:off x="0" y="5943600"/>
            <a:ext cx="91440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6" name="Picture 2" descr="C:\Users\Sithandile.Maqokolo\AppData\Local\Microsoft\Windows\Temporary Internet Files\Content.IE5\UMF4QE60\Ikhala College Combined logo (with DH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13853"/>
            <a:ext cx="2590800" cy="108065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Queenstown Campus</a:t>
            </a:r>
          </a:p>
        </p:txBody>
      </p:sp>
      <p:sp>
        <p:nvSpPr>
          <p:cNvPr id="5" name="Slide Number Placeholder 4"/>
          <p:cNvSpPr>
            <a:spLocks noGrp="1"/>
          </p:cNvSpPr>
          <p:nvPr>
            <p:ph type="sldNum" sz="quarter" idx="12"/>
          </p:nvPr>
        </p:nvSpPr>
        <p:spPr/>
        <p:txBody>
          <a:bodyPr/>
          <a:lstStyle/>
          <a:p>
            <a:fld id="{8DB1A153-8D48-4358-9358-C451DF136751}" type="slidenum">
              <a:rPr lang="en-US" smtClean="0"/>
              <a:t>15</a:t>
            </a:fld>
            <a:endParaRPr lang="en-US"/>
          </a:p>
        </p:txBody>
      </p:sp>
      <p:sp>
        <p:nvSpPr>
          <p:cNvPr id="7" name="Title 6"/>
          <p:cNvSpPr>
            <a:spLocks noGrp="1"/>
          </p:cNvSpPr>
          <p:nvPr>
            <p:ph type="ctrTitle"/>
          </p:nvPr>
        </p:nvSpPr>
        <p:spPr>
          <a:xfrm>
            <a:off x="1143001" y="744538"/>
            <a:ext cx="7772400" cy="1470025"/>
          </a:xfrm>
        </p:spPr>
        <p:txBody>
          <a:bodyPr>
            <a:noAutofit/>
          </a:bodyPr>
          <a:lstStyle/>
          <a:p>
            <a:r>
              <a:rPr lang="en-ZA" sz="4000" b="1" dirty="0"/>
              <a:t>Items</a:t>
            </a:r>
            <a:r>
              <a:rPr lang="en-ZA" sz="4000" dirty="0"/>
              <a:t> </a:t>
            </a:r>
            <a:r>
              <a:rPr lang="en-ZA" sz="4000" b="1" dirty="0">
                <a:solidFill>
                  <a:srgbClr val="FF0000"/>
                </a:solidFill>
              </a:rPr>
              <a:t>NOT</a:t>
            </a:r>
            <a:r>
              <a:rPr lang="en-ZA" sz="4000" b="1" dirty="0"/>
              <a:t> </a:t>
            </a:r>
            <a:r>
              <a:rPr lang="en-ZA" sz="4000" dirty="0"/>
              <a:t>ALLOWED IN EXAM VENUE</a:t>
            </a:r>
            <a:r>
              <a:rPr lang="en-ZA" sz="4000" b="1" i="1" dirty="0"/>
              <a:t> </a:t>
            </a:r>
          </a:p>
        </p:txBody>
      </p:sp>
      <p:pic>
        <p:nvPicPr>
          <p:cNvPr id="2" name="Picture 1">
            <a:extLst>
              <a:ext uri="{FF2B5EF4-FFF2-40B4-BE49-F238E27FC236}">
                <a16:creationId xmlns:a16="http://schemas.microsoft.com/office/drawing/2014/main" id="{86DE49EE-EE2B-417D-B2A8-2E42AC61D04F}"/>
              </a:ext>
            </a:extLst>
          </p:cNvPr>
          <p:cNvPicPr>
            <a:picLocks noChangeAspect="1"/>
          </p:cNvPicPr>
          <p:nvPr/>
        </p:nvPicPr>
        <p:blipFill>
          <a:blip r:embed="rId3"/>
          <a:stretch>
            <a:fillRect/>
          </a:stretch>
        </p:blipFill>
        <p:spPr>
          <a:xfrm>
            <a:off x="5885478" y="2604985"/>
            <a:ext cx="2801322" cy="1648030"/>
          </a:xfrm>
          <a:prstGeom prst="rect">
            <a:avLst/>
          </a:prstGeom>
        </p:spPr>
      </p:pic>
    </p:spTree>
    <p:extLst>
      <p:ext uri="{BB962C8B-B14F-4D97-AF65-F5344CB8AC3E}">
        <p14:creationId xmlns:p14="http://schemas.microsoft.com/office/powerpoint/2010/main" val="2885687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295400"/>
            <a:ext cx="8229600" cy="4419600"/>
          </a:xfrm>
        </p:spPr>
        <p:txBody>
          <a:bodyPr>
            <a:normAutofit/>
          </a:bodyPr>
          <a:lstStyle/>
          <a:p>
            <a:pPr marL="457200" indent="-457200" algn="l">
              <a:buFont typeface="Arial" panose="020B0604020202020204" pitchFamily="34" charset="0"/>
              <a:buChar char="•"/>
            </a:pPr>
            <a:endParaRPr lang="en-US" b="1" dirty="0"/>
          </a:p>
          <a:p>
            <a:pPr marL="457200" indent="-457200" algn="l">
              <a:buFont typeface="Arial" panose="020B0604020202020204" pitchFamily="34" charset="0"/>
              <a:buChar char="•"/>
            </a:pPr>
            <a:endParaRPr lang="en-US" b="1" dirty="0"/>
          </a:p>
          <a:p>
            <a:pPr algn="l"/>
            <a:endParaRPr lang="en-US" b="1" dirty="0"/>
          </a:p>
        </p:txBody>
      </p:sp>
      <p:sp>
        <p:nvSpPr>
          <p:cNvPr id="6" name="Rectangle 5"/>
          <p:cNvSpPr/>
          <p:nvPr/>
        </p:nvSpPr>
        <p:spPr>
          <a:xfrm>
            <a:off x="0" y="5943600"/>
            <a:ext cx="91440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6" name="Picture 2" descr="C:\Users\Sithandile.Maqokolo\AppData\Local\Microsoft\Windows\Temporary Internet Files\Content.IE5\UMF4QE60\Ikhala College Combined logo (with DH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13853"/>
            <a:ext cx="2590800" cy="108065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Queenstown Campus</a:t>
            </a:r>
          </a:p>
        </p:txBody>
      </p:sp>
      <p:sp>
        <p:nvSpPr>
          <p:cNvPr id="5" name="Slide Number Placeholder 4"/>
          <p:cNvSpPr>
            <a:spLocks noGrp="1"/>
          </p:cNvSpPr>
          <p:nvPr>
            <p:ph type="sldNum" sz="quarter" idx="12"/>
          </p:nvPr>
        </p:nvSpPr>
        <p:spPr/>
        <p:txBody>
          <a:bodyPr/>
          <a:lstStyle/>
          <a:p>
            <a:fld id="{8DB1A153-8D48-4358-9358-C451DF136751}" type="slidenum">
              <a:rPr lang="en-US" smtClean="0"/>
              <a:t>16</a:t>
            </a:fld>
            <a:endParaRPr lang="en-US"/>
          </a:p>
        </p:txBody>
      </p:sp>
      <p:sp>
        <p:nvSpPr>
          <p:cNvPr id="7" name="Title 6"/>
          <p:cNvSpPr>
            <a:spLocks noGrp="1"/>
          </p:cNvSpPr>
          <p:nvPr>
            <p:ph type="ctrTitle"/>
          </p:nvPr>
        </p:nvSpPr>
        <p:spPr>
          <a:xfrm>
            <a:off x="685800" y="2130425"/>
            <a:ext cx="7772400" cy="2441575"/>
          </a:xfrm>
        </p:spPr>
        <p:txBody>
          <a:bodyPr>
            <a:noAutofit/>
          </a:bodyPr>
          <a:lstStyle/>
          <a:p>
            <a:pPr marL="0" indent="0">
              <a:buNone/>
            </a:pPr>
            <a:r>
              <a:rPr lang="en-ZA" b="1" dirty="0"/>
              <a:t>BAGS / CELL PHONES</a:t>
            </a:r>
            <a:br>
              <a:rPr lang="en-ZA" sz="4000" b="1" dirty="0"/>
            </a:br>
            <a:r>
              <a:rPr lang="en-ZA" sz="2400" b="1" dirty="0">
                <a:solidFill>
                  <a:srgbClr val="FFFF00"/>
                </a:solidFill>
              </a:rPr>
              <a:t>THE LECTURER</a:t>
            </a:r>
            <a:r>
              <a:rPr lang="en-ZA" sz="7200" b="1" dirty="0">
                <a:solidFill>
                  <a:srgbClr val="FFFF00"/>
                </a:solidFill>
              </a:rPr>
              <a:t> </a:t>
            </a:r>
            <a:r>
              <a:rPr lang="en-ZA" sz="2800" b="1" dirty="0">
                <a:solidFill>
                  <a:srgbClr val="FFFF00"/>
                </a:solidFill>
              </a:rPr>
              <a:t>MAY NOT KEEP YOUR</a:t>
            </a:r>
            <a:r>
              <a:rPr lang="en-ZA" sz="7200" b="1" dirty="0">
                <a:solidFill>
                  <a:srgbClr val="FFFF00"/>
                </a:solidFill>
              </a:rPr>
              <a:t> </a:t>
            </a:r>
            <a:r>
              <a:rPr lang="en-ZA" sz="2800" b="1" dirty="0">
                <a:solidFill>
                  <a:srgbClr val="FFFF00"/>
                </a:solidFill>
              </a:rPr>
              <a:t>CELLPHONE OR BAG FOR YOU, THEY ARE ON EXAM DUTY!</a:t>
            </a:r>
            <a:br>
              <a:rPr lang="en-ZA" sz="2800" b="1" dirty="0">
                <a:solidFill>
                  <a:srgbClr val="FFFF00"/>
                </a:solidFill>
              </a:rPr>
            </a:br>
            <a:br>
              <a:rPr lang="en-ZA" sz="2800" b="1" dirty="0">
                <a:solidFill>
                  <a:srgbClr val="FFFF00"/>
                </a:solidFill>
              </a:rPr>
            </a:br>
            <a:r>
              <a:rPr lang="en-ZA" sz="2800" b="1" dirty="0">
                <a:solidFill>
                  <a:srgbClr val="FFFF00"/>
                </a:solidFill>
              </a:rPr>
              <a:t>BAGS ARE STORED AT YOUR OWN RISK!</a:t>
            </a:r>
            <a:br>
              <a:rPr lang="en-ZA" sz="2800" b="1" dirty="0">
                <a:solidFill>
                  <a:srgbClr val="FFFF00"/>
                </a:solidFill>
              </a:rPr>
            </a:br>
            <a:r>
              <a:rPr lang="en-ZA" sz="4000" b="1" i="1" dirty="0"/>
              <a:t> </a:t>
            </a:r>
          </a:p>
        </p:txBody>
      </p:sp>
    </p:spTree>
    <p:extLst>
      <p:ext uri="{BB962C8B-B14F-4D97-AF65-F5344CB8AC3E}">
        <p14:creationId xmlns:p14="http://schemas.microsoft.com/office/powerpoint/2010/main" val="2221861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5000" y="977299"/>
            <a:ext cx="6553200" cy="775301"/>
          </a:xfrm>
        </p:spPr>
        <p:txBody>
          <a:bodyPr>
            <a:normAutofit/>
          </a:bodyPr>
          <a:lstStyle/>
          <a:p>
            <a:pPr algn="l"/>
            <a:r>
              <a:rPr lang="en-ZA" sz="3600" b="1" dirty="0">
                <a:solidFill>
                  <a:schemeClr val="tx1"/>
                </a:solidFill>
              </a:rPr>
              <a:t>When you enter the  exam venue</a:t>
            </a:r>
          </a:p>
          <a:p>
            <a:pPr algn="l"/>
            <a:endParaRPr lang="en-US" sz="3600" b="1" dirty="0">
              <a:solidFill>
                <a:schemeClr val="tx1"/>
              </a:solidFill>
            </a:endParaRPr>
          </a:p>
          <a:p>
            <a:pPr marL="457200" indent="-457200" algn="l">
              <a:buFont typeface="Arial" panose="020B0604020202020204" pitchFamily="34" charset="0"/>
              <a:buChar char="•"/>
            </a:pPr>
            <a:endParaRPr lang="en-US" b="1" dirty="0"/>
          </a:p>
          <a:p>
            <a:pPr algn="l"/>
            <a:endParaRPr lang="en-US" b="1" dirty="0"/>
          </a:p>
        </p:txBody>
      </p:sp>
      <p:sp>
        <p:nvSpPr>
          <p:cNvPr id="6" name="Rectangle 5"/>
          <p:cNvSpPr/>
          <p:nvPr/>
        </p:nvSpPr>
        <p:spPr>
          <a:xfrm>
            <a:off x="0" y="5943600"/>
            <a:ext cx="91440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6" name="Picture 2" descr="C:\Users\Sithandile.Maqokolo\AppData\Local\Microsoft\Windows\Temporary Internet Files\Content.IE5\UMF4QE60\Ikhala College Combined logo (with DH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13853"/>
            <a:ext cx="2590800" cy="108065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Queenstown Campus</a:t>
            </a:r>
          </a:p>
        </p:txBody>
      </p:sp>
      <p:sp>
        <p:nvSpPr>
          <p:cNvPr id="5" name="Slide Number Placeholder 4"/>
          <p:cNvSpPr>
            <a:spLocks noGrp="1"/>
          </p:cNvSpPr>
          <p:nvPr>
            <p:ph type="sldNum" sz="quarter" idx="12"/>
          </p:nvPr>
        </p:nvSpPr>
        <p:spPr/>
        <p:txBody>
          <a:bodyPr/>
          <a:lstStyle/>
          <a:p>
            <a:fld id="{8DB1A153-8D48-4358-9358-C451DF136751}" type="slidenum">
              <a:rPr lang="en-US" smtClean="0"/>
              <a:t>17</a:t>
            </a:fld>
            <a:endParaRPr lang="en-US"/>
          </a:p>
        </p:txBody>
      </p:sp>
      <p:sp>
        <p:nvSpPr>
          <p:cNvPr id="7" name="Title 6"/>
          <p:cNvSpPr>
            <a:spLocks noGrp="1"/>
          </p:cNvSpPr>
          <p:nvPr>
            <p:ph type="ctrTitle"/>
          </p:nvPr>
        </p:nvSpPr>
        <p:spPr>
          <a:xfrm>
            <a:off x="685800" y="2130425"/>
            <a:ext cx="7772400" cy="3750276"/>
          </a:xfrm>
        </p:spPr>
        <p:txBody>
          <a:bodyPr>
            <a:noAutofit/>
          </a:bodyPr>
          <a:lstStyle/>
          <a:p>
            <a:pPr algn="l"/>
            <a:br>
              <a:rPr lang="en-ZA" sz="1800" dirty="0">
                <a:solidFill>
                  <a:srgbClr val="FFFF00"/>
                </a:solidFill>
              </a:rPr>
            </a:br>
            <a:r>
              <a:rPr lang="en-ZA" sz="1800" dirty="0">
                <a:solidFill>
                  <a:srgbClr val="FFFF00"/>
                </a:solidFill>
              </a:rPr>
              <a:t>** </a:t>
            </a:r>
            <a:r>
              <a:rPr lang="en-ZA" sz="2400" dirty="0">
                <a:solidFill>
                  <a:srgbClr val="FFFF00"/>
                </a:solidFill>
              </a:rPr>
              <a:t>As soon as you enter; you are under the instruction of the Chief Invigilator</a:t>
            </a:r>
            <a:br>
              <a:rPr lang="en-ZA" sz="2400" dirty="0">
                <a:solidFill>
                  <a:srgbClr val="FFFF00"/>
                </a:solidFill>
              </a:rPr>
            </a:br>
            <a:r>
              <a:rPr lang="en-ZA" sz="2400" dirty="0">
                <a:solidFill>
                  <a:srgbClr val="FFFF00"/>
                </a:solidFill>
              </a:rPr>
              <a:t>**Find correct seat according to seating plan</a:t>
            </a:r>
            <a:br>
              <a:rPr lang="en-ZA" sz="2400" dirty="0">
                <a:solidFill>
                  <a:srgbClr val="FFFF00"/>
                </a:solidFill>
              </a:rPr>
            </a:br>
            <a:r>
              <a:rPr lang="en-ZA" sz="2400" dirty="0">
                <a:solidFill>
                  <a:srgbClr val="FFFF00"/>
                </a:solidFill>
              </a:rPr>
              <a:t>**Place Exam permit &amp; ID on top left side of desk for </a:t>
            </a:r>
            <a:r>
              <a:rPr lang="en-ZA" sz="2400" u="sng" dirty="0">
                <a:solidFill>
                  <a:srgbClr val="FFFF00"/>
                </a:solidFill>
              </a:rPr>
              <a:t>duration</a:t>
            </a:r>
            <a:r>
              <a:rPr lang="en-ZA" sz="2400" dirty="0">
                <a:solidFill>
                  <a:srgbClr val="FFFF00"/>
                </a:solidFill>
              </a:rPr>
              <a:t> of exam</a:t>
            </a:r>
            <a:br>
              <a:rPr lang="en-ZA" sz="2400" dirty="0">
                <a:solidFill>
                  <a:srgbClr val="FFFF00"/>
                </a:solidFill>
              </a:rPr>
            </a:br>
            <a:r>
              <a:rPr lang="en-ZA" sz="2400" dirty="0">
                <a:solidFill>
                  <a:srgbClr val="FFFF00"/>
                </a:solidFill>
              </a:rPr>
              <a:t>**Complete cover of answer book correctly </a:t>
            </a:r>
            <a:r>
              <a:rPr lang="en-ZA" sz="2400" b="1" dirty="0">
                <a:solidFill>
                  <a:srgbClr val="FFFF00"/>
                </a:solidFill>
              </a:rPr>
              <a:t>– see example below</a:t>
            </a:r>
            <a:br>
              <a:rPr lang="en-ZA" sz="2400" b="1" dirty="0">
                <a:solidFill>
                  <a:srgbClr val="FFFF00"/>
                </a:solidFill>
              </a:rPr>
            </a:br>
            <a:r>
              <a:rPr lang="en-ZA" sz="2400" b="1" dirty="0">
                <a:solidFill>
                  <a:srgbClr val="FFFF00"/>
                </a:solidFill>
              </a:rPr>
              <a:t>**</a:t>
            </a:r>
            <a:r>
              <a:rPr lang="en-ZA" sz="2400" dirty="0">
                <a:solidFill>
                  <a:srgbClr val="FFFF00"/>
                </a:solidFill>
              </a:rPr>
              <a:t>Follow instructions given by Invigilator </a:t>
            </a:r>
            <a:br>
              <a:rPr lang="en-ZA" sz="2400" dirty="0">
                <a:solidFill>
                  <a:srgbClr val="FFFF00"/>
                </a:solidFill>
              </a:rPr>
            </a:br>
            <a:r>
              <a:rPr lang="en-ZA" sz="2400" dirty="0">
                <a:solidFill>
                  <a:srgbClr val="FFFF00"/>
                </a:solidFill>
              </a:rPr>
              <a:t>**Candidates whose exam numbers do not appear on the seating plan, are not allowed in the examination venue.</a:t>
            </a:r>
            <a:br>
              <a:rPr lang="en-ZA" sz="2400" dirty="0">
                <a:solidFill>
                  <a:srgbClr val="FFFF00"/>
                </a:solidFill>
              </a:rPr>
            </a:br>
            <a:br>
              <a:rPr lang="en-ZA" sz="3600" dirty="0">
                <a:solidFill>
                  <a:schemeClr val="bg1"/>
                </a:solidFill>
              </a:rPr>
            </a:br>
            <a:endParaRPr lang="en-ZA" sz="3600" b="1" i="1" dirty="0"/>
          </a:p>
        </p:txBody>
      </p:sp>
    </p:spTree>
    <p:extLst>
      <p:ext uri="{BB962C8B-B14F-4D97-AF65-F5344CB8AC3E}">
        <p14:creationId xmlns:p14="http://schemas.microsoft.com/office/powerpoint/2010/main" val="2099842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749024"/>
            <a:ext cx="8229600" cy="3965976"/>
          </a:xfrm>
        </p:spPr>
        <p:txBody>
          <a:bodyPr>
            <a:normAutofit/>
          </a:bodyPr>
          <a:lstStyle/>
          <a:p>
            <a:pPr marL="457200" indent="-457200" algn="l">
              <a:buFont typeface="Arial" panose="020B0604020202020204" pitchFamily="34" charset="0"/>
              <a:buChar char="•"/>
            </a:pPr>
            <a:endParaRPr lang="en-US" b="1" dirty="0"/>
          </a:p>
          <a:p>
            <a:pPr algn="l"/>
            <a:endParaRPr lang="en-US" b="1" dirty="0"/>
          </a:p>
          <a:p>
            <a:pPr algn="l"/>
            <a:endParaRPr lang="en-US" b="1" dirty="0"/>
          </a:p>
          <a:p>
            <a:pPr algn="l"/>
            <a:endParaRPr lang="en-US" b="1" dirty="0"/>
          </a:p>
          <a:p>
            <a:pPr algn="l"/>
            <a:r>
              <a:rPr lang="en-US" b="1" dirty="0"/>
              <a:t>NC(V)</a:t>
            </a:r>
          </a:p>
          <a:p>
            <a:pPr algn="l"/>
            <a:r>
              <a:rPr lang="en-US" b="1" dirty="0"/>
              <a:t>ANSWERBOOK</a:t>
            </a:r>
          </a:p>
          <a:p>
            <a:pPr algn="l"/>
            <a:endParaRPr lang="en-US" b="1" dirty="0"/>
          </a:p>
        </p:txBody>
      </p:sp>
      <p:sp>
        <p:nvSpPr>
          <p:cNvPr id="6" name="Rectangle 5"/>
          <p:cNvSpPr/>
          <p:nvPr/>
        </p:nvSpPr>
        <p:spPr>
          <a:xfrm>
            <a:off x="0" y="5943600"/>
            <a:ext cx="91440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6" name="Picture 2" descr="C:\Users\Sithandile.Maqokolo\AppData\Local\Microsoft\Windows\Temporary Internet Files\Content.IE5\UMF4QE60\Ikhala College Combined logo (with DH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13853"/>
            <a:ext cx="2590800" cy="108065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Queenstown Campus</a:t>
            </a:r>
          </a:p>
        </p:txBody>
      </p:sp>
      <p:sp>
        <p:nvSpPr>
          <p:cNvPr id="5" name="Slide Number Placeholder 4"/>
          <p:cNvSpPr>
            <a:spLocks noGrp="1"/>
          </p:cNvSpPr>
          <p:nvPr>
            <p:ph type="sldNum" sz="quarter" idx="12"/>
          </p:nvPr>
        </p:nvSpPr>
        <p:spPr/>
        <p:txBody>
          <a:bodyPr/>
          <a:lstStyle/>
          <a:p>
            <a:fld id="{8DB1A153-8D48-4358-9358-C451DF136751}" type="slidenum">
              <a:rPr lang="en-US" smtClean="0"/>
              <a:t>18</a:t>
            </a:fld>
            <a:endParaRPr lang="en-US"/>
          </a:p>
        </p:txBody>
      </p:sp>
      <p:sp>
        <p:nvSpPr>
          <p:cNvPr id="7" name="Title 6"/>
          <p:cNvSpPr>
            <a:spLocks noGrp="1"/>
          </p:cNvSpPr>
          <p:nvPr>
            <p:ph type="ctrTitle"/>
          </p:nvPr>
        </p:nvSpPr>
        <p:spPr/>
        <p:txBody>
          <a:bodyPr>
            <a:noAutofit/>
          </a:bodyPr>
          <a:lstStyle/>
          <a:p>
            <a:r>
              <a:rPr lang="en-ZA" sz="9600" b="1" i="1" dirty="0"/>
              <a:t> </a:t>
            </a:r>
          </a:p>
        </p:txBody>
      </p:sp>
      <p:pic>
        <p:nvPicPr>
          <p:cNvPr id="8" name="Content Placeholder 4">
            <a:extLst>
              <a:ext uri="{FF2B5EF4-FFF2-40B4-BE49-F238E27FC236}">
                <a16:creationId xmlns:a16="http://schemas.microsoft.com/office/drawing/2014/main" id="{BE9C8776-3AD6-4B0C-A366-55965D9F7D9F}"/>
              </a:ext>
            </a:extLst>
          </p:cNvPr>
          <p:cNvPicPr>
            <a:picLocks noChangeAspect="1"/>
          </p:cNvPicPr>
          <p:nvPr/>
        </p:nvPicPr>
        <p:blipFill rotWithShape="1">
          <a:blip r:embed="rId3"/>
          <a:srcRect r="-4945" b="20496"/>
          <a:stretch/>
        </p:blipFill>
        <p:spPr>
          <a:xfrm>
            <a:off x="3427594" y="111273"/>
            <a:ext cx="5740931" cy="5686424"/>
          </a:xfrm>
          <a:prstGeom prst="rect">
            <a:avLst/>
          </a:prstGeom>
        </p:spPr>
      </p:pic>
      <p:sp>
        <p:nvSpPr>
          <p:cNvPr id="2" name="Isosceles Triangle 1">
            <a:extLst>
              <a:ext uri="{FF2B5EF4-FFF2-40B4-BE49-F238E27FC236}">
                <a16:creationId xmlns:a16="http://schemas.microsoft.com/office/drawing/2014/main" id="{4F7E331B-74B6-44CD-AA40-0B555D2B1C09}"/>
              </a:ext>
            </a:extLst>
          </p:cNvPr>
          <p:cNvSpPr/>
          <p:nvPr/>
        </p:nvSpPr>
        <p:spPr>
          <a:xfrm>
            <a:off x="956650" y="379959"/>
            <a:ext cx="2308087" cy="24650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solidFill>
                  <a:srgbClr val="FF0000"/>
                </a:solidFill>
              </a:rPr>
              <a:t>NOTE:</a:t>
            </a:r>
          </a:p>
          <a:p>
            <a:pPr algn="ctr"/>
            <a:r>
              <a:rPr lang="en-ZA" dirty="0"/>
              <a:t>Unique code for the day</a:t>
            </a:r>
          </a:p>
        </p:txBody>
      </p:sp>
      <p:sp>
        <p:nvSpPr>
          <p:cNvPr id="9" name="Arrow: Right 8">
            <a:extLst>
              <a:ext uri="{FF2B5EF4-FFF2-40B4-BE49-F238E27FC236}">
                <a16:creationId xmlns:a16="http://schemas.microsoft.com/office/drawing/2014/main" id="{AA6FB7F1-5E0C-4439-94AB-EE4A4B8B7779}"/>
              </a:ext>
            </a:extLst>
          </p:cNvPr>
          <p:cNvSpPr/>
          <p:nvPr/>
        </p:nvSpPr>
        <p:spPr>
          <a:xfrm>
            <a:off x="2438401" y="1289177"/>
            <a:ext cx="285921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561742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749024"/>
            <a:ext cx="8229600" cy="3965976"/>
          </a:xfrm>
        </p:spPr>
        <p:txBody>
          <a:bodyPr>
            <a:normAutofit/>
          </a:bodyPr>
          <a:lstStyle/>
          <a:p>
            <a:pPr marL="457200" indent="-457200" algn="l">
              <a:buFont typeface="Arial" panose="020B0604020202020204" pitchFamily="34" charset="0"/>
              <a:buChar char="•"/>
            </a:pPr>
            <a:endParaRPr lang="en-US" b="1" dirty="0"/>
          </a:p>
          <a:p>
            <a:pPr marL="457200" indent="-457200" algn="l">
              <a:buFont typeface="Arial" panose="020B0604020202020204" pitchFamily="34" charset="0"/>
              <a:buChar char="•"/>
            </a:pPr>
            <a:endParaRPr lang="en-US" b="1" dirty="0"/>
          </a:p>
          <a:p>
            <a:pPr algn="l"/>
            <a:endParaRPr lang="en-US" b="1" dirty="0"/>
          </a:p>
        </p:txBody>
      </p:sp>
      <p:sp>
        <p:nvSpPr>
          <p:cNvPr id="6" name="Rectangle 5"/>
          <p:cNvSpPr/>
          <p:nvPr/>
        </p:nvSpPr>
        <p:spPr>
          <a:xfrm>
            <a:off x="0" y="5943600"/>
            <a:ext cx="91440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6" name="Picture 2" descr="C:\Users\Sithandile.Maqokolo\AppData\Local\Microsoft\Windows\Temporary Internet Files\Content.IE5\UMF4QE60\Ikhala College Combined logo (with DH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13853"/>
            <a:ext cx="2590800" cy="108065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Queenstown Campus</a:t>
            </a:r>
          </a:p>
        </p:txBody>
      </p:sp>
      <p:sp>
        <p:nvSpPr>
          <p:cNvPr id="5" name="Slide Number Placeholder 4"/>
          <p:cNvSpPr>
            <a:spLocks noGrp="1"/>
          </p:cNvSpPr>
          <p:nvPr>
            <p:ph type="sldNum" sz="quarter" idx="12"/>
          </p:nvPr>
        </p:nvSpPr>
        <p:spPr/>
        <p:txBody>
          <a:bodyPr/>
          <a:lstStyle/>
          <a:p>
            <a:fld id="{8DB1A153-8D48-4358-9358-C451DF136751}" type="slidenum">
              <a:rPr lang="en-US" smtClean="0"/>
              <a:t>19</a:t>
            </a:fld>
            <a:endParaRPr lang="en-US"/>
          </a:p>
        </p:txBody>
      </p:sp>
      <p:sp>
        <p:nvSpPr>
          <p:cNvPr id="7" name="Title 6"/>
          <p:cNvSpPr>
            <a:spLocks noGrp="1"/>
          </p:cNvSpPr>
          <p:nvPr>
            <p:ph type="ctrTitle"/>
          </p:nvPr>
        </p:nvSpPr>
        <p:spPr>
          <a:xfrm>
            <a:off x="685800" y="1905000"/>
            <a:ext cx="2590800" cy="2362200"/>
          </a:xfrm>
        </p:spPr>
        <p:txBody>
          <a:bodyPr>
            <a:noAutofit/>
          </a:bodyPr>
          <a:lstStyle/>
          <a:p>
            <a:r>
              <a:rPr lang="en-ZA" sz="9600" b="1" i="1" dirty="0"/>
              <a:t> </a:t>
            </a:r>
            <a:br>
              <a:rPr lang="en-ZA" sz="9600" b="1" i="1" dirty="0"/>
            </a:br>
            <a:br>
              <a:rPr lang="en-ZA" sz="9600" b="1" i="1" dirty="0"/>
            </a:br>
            <a:br>
              <a:rPr lang="en-ZA" sz="9600" b="1" i="1" dirty="0"/>
            </a:br>
            <a:r>
              <a:rPr lang="en-ZA" sz="2800" b="1" i="1" dirty="0"/>
              <a:t>REPORT 191 ANSWER BOOK</a:t>
            </a:r>
          </a:p>
        </p:txBody>
      </p:sp>
      <p:pic>
        <p:nvPicPr>
          <p:cNvPr id="8" name="Content Placeholder 4">
            <a:extLst>
              <a:ext uri="{FF2B5EF4-FFF2-40B4-BE49-F238E27FC236}">
                <a16:creationId xmlns:a16="http://schemas.microsoft.com/office/drawing/2014/main" id="{8BB6B82A-6CBA-46B3-8A1C-7B9E70212195}"/>
              </a:ext>
            </a:extLst>
          </p:cNvPr>
          <p:cNvPicPr>
            <a:picLocks noChangeAspect="1"/>
          </p:cNvPicPr>
          <p:nvPr/>
        </p:nvPicPr>
        <p:blipFill>
          <a:blip r:embed="rId3"/>
          <a:stretch>
            <a:fillRect/>
          </a:stretch>
        </p:blipFill>
        <p:spPr>
          <a:xfrm>
            <a:off x="3414029" y="136525"/>
            <a:ext cx="5729971" cy="5807075"/>
          </a:xfrm>
          <a:prstGeom prst="rect">
            <a:avLst/>
          </a:prstGeom>
        </p:spPr>
      </p:pic>
      <p:pic>
        <p:nvPicPr>
          <p:cNvPr id="2" name="Picture 1">
            <a:extLst>
              <a:ext uri="{FF2B5EF4-FFF2-40B4-BE49-F238E27FC236}">
                <a16:creationId xmlns:a16="http://schemas.microsoft.com/office/drawing/2014/main" id="{9F064B25-3681-4385-8588-88C3BCC89A8C}"/>
              </a:ext>
            </a:extLst>
          </p:cNvPr>
          <p:cNvPicPr>
            <a:picLocks noChangeAspect="1"/>
          </p:cNvPicPr>
          <p:nvPr/>
        </p:nvPicPr>
        <p:blipFill>
          <a:blip r:embed="rId4"/>
          <a:stretch>
            <a:fillRect/>
          </a:stretch>
        </p:blipFill>
        <p:spPr>
          <a:xfrm>
            <a:off x="228600" y="1926818"/>
            <a:ext cx="2334970" cy="2603218"/>
          </a:xfrm>
          <a:prstGeom prst="rect">
            <a:avLst/>
          </a:prstGeom>
        </p:spPr>
      </p:pic>
      <p:cxnSp>
        <p:nvCxnSpPr>
          <p:cNvPr id="10" name="Straight Arrow Connector 9">
            <a:extLst>
              <a:ext uri="{FF2B5EF4-FFF2-40B4-BE49-F238E27FC236}">
                <a16:creationId xmlns:a16="http://schemas.microsoft.com/office/drawing/2014/main" id="{A279E380-5A9B-8733-009E-73795BA5E328}"/>
              </a:ext>
            </a:extLst>
          </p:cNvPr>
          <p:cNvCxnSpPr>
            <a:cxnSpLocks/>
          </p:cNvCxnSpPr>
          <p:nvPr/>
        </p:nvCxnSpPr>
        <p:spPr>
          <a:xfrm>
            <a:off x="3124200" y="3962400"/>
            <a:ext cx="3733800" cy="567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246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p>
        </p:txBody>
      </p:sp>
      <p:sp>
        <p:nvSpPr>
          <p:cNvPr id="3" name="Subtitle 2"/>
          <p:cNvSpPr>
            <a:spLocks noGrp="1"/>
          </p:cNvSpPr>
          <p:nvPr>
            <p:ph type="subTitle" idx="1"/>
          </p:nvPr>
        </p:nvSpPr>
        <p:spPr>
          <a:xfrm>
            <a:off x="685800" y="419101"/>
            <a:ext cx="6400800" cy="1752600"/>
          </a:xfrm>
        </p:spPr>
        <p:txBody>
          <a:bodyPr/>
          <a:lstStyle/>
          <a:p>
            <a:endParaRPr lang="en-US" dirty="0"/>
          </a:p>
          <a:p>
            <a:endParaRPr lang="en-US" dirty="0"/>
          </a:p>
        </p:txBody>
      </p:sp>
      <p:sp>
        <p:nvSpPr>
          <p:cNvPr id="6" name="Rectangle 5"/>
          <p:cNvSpPr/>
          <p:nvPr/>
        </p:nvSpPr>
        <p:spPr>
          <a:xfrm>
            <a:off x="0" y="5943600"/>
            <a:ext cx="91440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Sithandile.Maqokolo\AppData\Local\Microsoft\Windows\Temporary Internet Files\Content.IE5\UMF4QE60\Ikhala College Combined logo (with DH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13853"/>
            <a:ext cx="2590800" cy="10806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72361" y="282576"/>
            <a:ext cx="8839200" cy="754053"/>
          </a:xfrm>
          <a:prstGeom prst="rect">
            <a:avLst/>
          </a:prstGeom>
          <a:noFill/>
        </p:spPr>
        <p:txBody>
          <a:bodyPr wrap="square" rtlCol="0">
            <a:spAutoFit/>
          </a:bodyPr>
          <a:lstStyle/>
          <a:p>
            <a:r>
              <a:rPr kumimoji="0" lang="en-ZA" sz="4300" b="1" i="0" u="none" strike="noStrike" kern="1200" cap="all" spc="0" normalizeH="0" baseline="0" noProof="0" dirty="0">
                <a:ln w="3175" cmpd="sng">
                  <a:noFill/>
                </a:ln>
                <a:solidFill>
                  <a:schemeClr val="tx1">
                    <a:lumMod val="95000"/>
                  </a:schemeClr>
                </a:solidFill>
                <a:effectLst/>
                <a:uLnTx/>
                <a:uFillTx/>
                <a:latin typeface="Century Gothic" panose="020B0502020202020204"/>
                <a:ea typeface="+mj-ea"/>
                <a:cs typeface="+mj-cs"/>
              </a:rPr>
              <a:t>EXAM PERMITS</a:t>
            </a:r>
            <a:endParaRPr lang="en-ZA" sz="4000" b="1" dirty="0">
              <a:solidFill>
                <a:schemeClr val="tx1">
                  <a:lumMod val="95000"/>
                </a:schemeClr>
              </a:solidFill>
            </a:endParaRPr>
          </a:p>
        </p:txBody>
      </p:sp>
      <p:sp>
        <p:nvSpPr>
          <p:cNvPr id="7" name="Footer Placeholder 6"/>
          <p:cNvSpPr>
            <a:spLocks noGrp="1"/>
          </p:cNvSpPr>
          <p:nvPr>
            <p:ph type="ftr" sz="quarter" idx="11"/>
          </p:nvPr>
        </p:nvSpPr>
        <p:spPr/>
        <p:txBody>
          <a:bodyPr/>
          <a:lstStyle/>
          <a:p>
            <a:r>
              <a:rPr lang="en-US"/>
              <a:t>Queenstown Campus</a:t>
            </a:r>
            <a:endParaRPr lang="en-US" dirty="0"/>
          </a:p>
        </p:txBody>
      </p:sp>
      <p:sp>
        <p:nvSpPr>
          <p:cNvPr id="8" name="Slide Number Placeholder 7"/>
          <p:cNvSpPr>
            <a:spLocks noGrp="1"/>
          </p:cNvSpPr>
          <p:nvPr>
            <p:ph type="sldNum" sz="quarter" idx="12"/>
          </p:nvPr>
        </p:nvSpPr>
        <p:spPr/>
        <p:txBody>
          <a:bodyPr/>
          <a:lstStyle/>
          <a:p>
            <a:fld id="{8DB1A153-8D48-4358-9358-C451DF136751}" type="slidenum">
              <a:rPr lang="en-US" smtClean="0"/>
              <a:t>2</a:t>
            </a:fld>
            <a:endParaRPr lang="en-US" dirty="0"/>
          </a:p>
        </p:txBody>
      </p:sp>
      <p:sp>
        <p:nvSpPr>
          <p:cNvPr id="12" name="TextBox 11">
            <a:extLst>
              <a:ext uri="{FF2B5EF4-FFF2-40B4-BE49-F238E27FC236}">
                <a16:creationId xmlns:a16="http://schemas.microsoft.com/office/drawing/2014/main" id="{F32705A6-0614-49F4-831D-04740D29C428}"/>
              </a:ext>
            </a:extLst>
          </p:cNvPr>
          <p:cNvSpPr txBox="1"/>
          <p:nvPr/>
        </p:nvSpPr>
        <p:spPr>
          <a:xfrm>
            <a:off x="321129" y="1148639"/>
            <a:ext cx="8153400" cy="4893647"/>
          </a:xfrm>
          <a:prstGeom prst="rect">
            <a:avLst/>
          </a:prstGeom>
          <a:noFill/>
        </p:spPr>
        <p:txBody>
          <a:bodyPr wrap="square">
            <a:spAutoFit/>
          </a:bodyPr>
          <a:lstStyle/>
          <a:p>
            <a:r>
              <a:rPr lang="en-ZA" sz="2400" dirty="0">
                <a:solidFill>
                  <a:srgbClr val="FFFF00"/>
                </a:solidFill>
              </a:rPr>
              <a:t>This is the document that allows you to enter the examination venue.</a:t>
            </a:r>
          </a:p>
          <a:p>
            <a:r>
              <a:rPr lang="en-ZA" sz="2400" dirty="0">
                <a:solidFill>
                  <a:srgbClr val="FFFF00"/>
                </a:solidFill>
              </a:rPr>
              <a:t>The dates and times of each subject’s examination is indicated on the permit.</a:t>
            </a:r>
          </a:p>
          <a:p>
            <a:r>
              <a:rPr lang="en-ZA" sz="2400" dirty="0">
                <a:solidFill>
                  <a:srgbClr val="FFFF00"/>
                </a:solidFill>
              </a:rPr>
              <a:t>Some students will not be able to write certain subjects due to the following reasons:</a:t>
            </a:r>
          </a:p>
          <a:p>
            <a:r>
              <a:rPr lang="en-ZA" sz="2800" dirty="0">
                <a:solidFill>
                  <a:srgbClr val="FFFF00"/>
                </a:solidFill>
              </a:rPr>
              <a:t>	</a:t>
            </a:r>
            <a:r>
              <a:rPr lang="en-ZA" sz="2800" b="1" dirty="0">
                <a:solidFill>
                  <a:srgbClr val="FFFF00"/>
                </a:solidFill>
              </a:rPr>
              <a:t>*</a:t>
            </a:r>
            <a:r>
              <a:rPr lang="en-ZA" sz="2400" dirty="0">
                <a:solidFill>
                  <a:srgbClr val="FFFF00"/>
                </a:solidFill>
              </a:rPr>
              <a:t>Attendance </a:t>
            </a:r>
          </a:p>
          <a:p>
            <a:r>
              <a:rPr lang="en-ZA" sz="2400" dirty="0">
                <a:solidFill>
                  <a:srgbClr val="FFFF00"/>
                </a:solidFill>
              </a:rPr>
              <a:t>	</a:t>
            </a:r>
            <a:r>
              <a:rPr lang="en-ZA" sz="2400" b="1" dirty="0">
                <a:solidFill>
                  <a:srgbClr val="FFFF00"/>
                </a:solidFill>
              </a:rPr>
              <a:t>*</a:t>
            </a:r>
            <a:r>
              <a:rPr lang="en-ZA" sz="2400" dirty="0">
                <a:solidFill>
                  <a:srgbClr val="FFFF00"/>
                </a:solidFill>
              </a:rPr>
              <a:t>Did not reach sub minimum year mark.</a:t>
            </a:r>
          </a:p>
          <a:p>
            <a:r>
              <a:rPr lang="en-ZA" sz="2400" dirty="0">
                <a:solidFill>
                  <a:srgbClr val="FFFF00"/>
                </a:solidFill>
              </a:rPr>
              <a:t>Your permit will be </a:t>
            </a:r>
            <a:r>
              <a:rPr lang="en-ZA" sz="2400" b="1" u="sng" dirty="0">
                <a:solidFill>
                  <a:srgbClr val="FFFF00"/>
                </a:solidFill>
                <a:effectLst>
                  <a:outerShdw blurRad="38100" dist="38100" dir="2700000" algn="tl">
                    <a:srgbClr val="000000">
                      <a:alpha val="43137"/>
                    </a:srgbClr>
                  </a:outerShdw>
                </a:effectLst>
              </a:rPr>
              <a:t>scratched </a:t>
            </a:r>
            <a:r>
              <a:rPr lang="en-ZA" sz="2400" dirty="0">
                <a:solidFill>
                  <a:srgbClr val="FFFF00"/>
                </a:solidFill>
              </a:rPr>
              <a:t>(the subject you may not write will be scratched through and the reason will be indicated next to it)</a:t>
            </a:r>
          </a:p>
          <a:p>
            <a:r>
              <a:rPr lang="en-ZA" sz="2400" b="1" dirty="0">
                <a:solidFill>
                  <a:srgbClr val="00B0F0"/>
                </a:solidFill>
              </a:rPr>
              <a:t>IF you are repeating a subject on a different level you will receive a separate exam permit for that subject.</a:t>
            </a:r>
          </a:p>
          <a:p>
            <a:endParaRPr lang="en-ZA" sz="2000" dirty="0">
              <a:solidFill>
                <a:schemeClr val="accent5"/>
              </a:solidFill>
            </a:endParaRPr>
          </a:p>
        </p:txBody>
      </p:sp>
    </p:spTree>
    <p:extLst>
      <p:ext uri="{BB962C8B-B14F-4D97-AF65-F5344CB8AC3E}">
        <p14:creationId xmlns:p14="http://schemas.microsoft.com/office/powerpoint/2010/main" val="2529882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749024"/>
            <a:ext cx="8229600" cy="3965976"/>
          </a:xfrm>
        </p:spPr>
        <p:txBody>
          <a:bodyPr>
            <a:normAutofit/>
          </a:bodyPr>
          <a:lstStyle/>
          <a:p>
            <a:pPr marL="457200" indent="-457200" algn="l">
              <a:buFont typeface="Arial" panose="020B0604020202020204" pitchFamily="34" charset="0"/>
              <a:buChar char="•"/>
            </a:pPr>
            <a:endParaRPr lang="en-US" b="1" dirty="0"/>
          </a:p>
          <a:p>
            <a:pPr marL="457200" indent="-457200" algn="l">
              <a:buFont typeface="Arial" panose="020B0604020202020204" pitchFamily="34" charset="0"/>
              <a:buChar char="•"/>
            </a:pPr>
            <a:endParaRPr lang="en-US" b="1" dirty="0"/>
          </a:p>
          <a:p>
            <a:pPr algn="l"/>
            <a:endParaRPr lang="en-US" b="1" dirty="0"/>
          </a:p>
        </p:txBody>
      </p:sp>
      <p:sp>
        <p:nvSpPr>
          <p:cNvPr id="6" name="Rectangle 5"/>
          <p:cNvSpPr/>
          <p:nvPr/>
        </p:nvSpPr>
        <p:spPr>
          <a:xfrm>
            <a:off x="0" y="5943600"/>
            <a:ext cx="91440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6" name="Picture 2" descr="C:\Users\Sithandile.Maqokolo\AppData\Local\Microsoft\Windows\Temporary Internet Files\Content.IE5\UMF4QE60\Ikhala College Combined logo (with DH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13853"/>
            <a:ext cx="2590800" cy="108065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Queenstown Campus</a:t>
            </a:r>
          </a:p>
        </p:txBody>
      </p:sp>
      <p:sp>
        <p:nvSpPr>
          <p:cNvPr id="5" name="Slide Number Placeholder 4"/>
          <p:cNvSpPr>
            <a:spLocks noGrp="1"/>
          </p:cNvSpPr>
          <p:nvPr>
            <p:ph type="sldNum" sz="quarter" idx="12"/>
          </p:nvPr>
        </p:nvSpPr>
        <p:spPr/>
        <p:txBody>
          <a:bodyPr/>
          <a:lstStyle/>
          <a:p>
            <a:fld id="{8DB1A153-8D48-4358-9358-C451DF136751}" type="slidenum">
              <a:rPr lang="en-US" smtClean="0"/>
              <a:t>20</a:t>
            </a:fld>
            <a:endParaRPr lang="en-US"/>
          </a:p>
        </p:txBody>
      </p:sp>
      <p:sp>
        <p:nvSpPr>
          <p:cNvPr id="7" name="Title 6"/>
          <p:cNvSpPr>
            <a:spLocks noGrp="1"/>
          </p:cNvSpPr>
          <p:nvPr>
            <p:ph type="ctrTitle"/>
          </p:nvPr>
        </p:nvSpPr>
        <p:spPr>
          <a:xfrm>
            <a:off x="685800" y="1905000"/>
            <a:ext cx="2590800" cy="2362200"/>
          </a:xfrm>
        </p:spPr>
        <p:txBody>
          <a:bodyPr>
            <a:noAutofit/>
          </a:bodyPr>
          <a:lstStyle/>
          <a:p>
            <a:r>
              <a:rPr lang="en-ZA" sz="9600" b="1" i="1" dirty="0"/>
              <a:t> </a:t>
            </a:r>
            <a:endParaRPr lang="en-ZA" sz="2800" b="1" i="1" dirty="0"/>
          </a:p>
        </p:txBody>
      </p:sp>
      <p:pic>
        <p:nvPicPr>
          <p:cNvPr id="9" name="Content Placeholder 4">
            <a:extLst>
              <a:ext uri="{FF2B5EF4-FFF2-40B4-BE49-F238E27FC236}">
                <a16:creationId xmlns:a16="http://schemas.microsoft.com/office/drawing/2014/main" id="{D8C55CC6-FAA2-4CFF-B0D9-1E5452E63022}"/>
              </a:ext>
            </a:extLst>
          </p:cNvPr>
          <p:cNvPicPr>
            <a:picLocks noChangeAspect="1"/>
          </p:cNvPicPr>
          <p:nvPr/>
        </p:nvPicPr>
        <p:blipFill>
          <a:blip r:embed="rId3"/>
          <a:stretch>
            <a:fillRect/>
          </a:stretch>
        </p:blipFill>
        <p:spPr>
          <a:xfrm>
            <a:off x="3048000" y="28577"/>
            <a:ext cx="5941672" cy="5915024"/>
          </a:xfrm>
          <a:prstGeom prst="rect">
            <a:avLst/>
          </a:prstGeom>
        </p:spPr>
      </p:pic>
      <p:sp>
        <p:nvSpPr>
          <p:cNvPr id="11" name="TextBox 10">
            <a:extLst>
              <a:ext uri="{FF2B5EF4-FFF2-40B4-BE49-F238E27FC236}">
                <a16:creationId xmlns:a16="http://schemas.microsoft.com/office/drawing/2014/main" id="{AA6BED67-DDDA-4D48-B620-86EC4DC7A4E0}"/>
              </a:ext>
            </a:extLst>
          </p:cNvPr>
          <p:cNvSpPr txBox="1"/>
          <p:nvPr/>
        </p:nvSpPr>
        <p:spPr>
          <a:xfrm>
            <a:off x="878058" y="2763019"/>
            <a:ext cx="2015614" cy="830997"/>
          </a:xfrm>
          <a:prstGeom prst="rect">
            <a:avLst/>
          </a:prstGeom>
          <a:noFill/>
        </p:spPr>
        <p:txBody>
          <a:bodyPr wrap="square">
            <a:spAutoFit/>
          </a:bodyPr>
          <a:lstStyle/>
          <a:p>
            <a:r>
              <a:rPr lang="en-ZA" sz="2400" dirty="0"/>
              <a:t>COMPUTER ANSWERBOOK</a:t>
            </a:r>
          </a:p>
        </p:txBody>
      </p:sp>
    </p:spTree>
    <p:extLst>
      <p:ext uri="{BB962C8B-B14F-4D97-AF65-F5344CB8AC3E}">
        <p14:creationId xmlns:p14="http://schemas.microsoft.com/office/powerpoint/2010/main" val="3256202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749024"/>
            <a:ext cx="8229600" cy="1222776"/>
          </a:xfrm>
        </p:spPr>
        <p:txBody>
          <a:bodyPr>
            <a:normAutofit/>
          </a:bodyPr>
          <a:lstStyle/>
          <a:p>
            <a:pPr marL="457200" indent="-457200" algn="l">
              <a:buFont typeface="Arial" panose="020B0604020202020204" pitchFamily="34" charset="0"/>
              <a:buChar char="•"/>
            </a:pPr>
            <a:endParaRPr lang="en-US" b="1" dirty="0"/>
          </a:p>
          <a:p>
            <a:pPr marL="457200" indent="-457200" algn="l">
              <a:buFont typeface="Arial" panose="020B0604020202020204" pitchFamily="34" charset="0"/>
              <a:buChar char="•"/>
            </a:pPr>
            <a:endParaRPr lang="en-US" b="1" dirty="0"/>
          </a:p>
          <a:p>
            <a:pPr algn="l"/>
            <a:endParaRPr lang="en-US" b="1" dirty="0"/>
          </a:p>
        </p:txBody>
      </p:sp>
      <p:sp>
        <p:nvSpPr>
          <p:cNvPr id="6" name="Rectangle 5"/>
          <p:cNvSpPr/>
          <p:nvPr/>
        </p:nvSpPr>
        <p:spPr>
          <a:xfrm>
            <a:off x="0" y="5943600"/>
            <a:ext cx="91440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6" name="Picture 2" descr="C:\Users\Sithandile.Maqokolo\AppData\Local\Microsoft\Windows\Temporary Internet Files\Content.IE5\UMF4QE60\Ikhala College Combined logo (with DH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13853"/>
            <a:ext cx="2590800" cy="108065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Queenstown Campus</a:t>
            </a:r>
          </a:p>
        </p:txBody>
      </p:sp>
      <p:sp>
        <p:nvSpPr>
          <p:cNvPr id="5" name="Slide Number Placeholder 4"/>
          <p:cNvSpPr>
            <a:spLocks noGrp="1"/>
          </p:cNvSpPr>
          <p:nvPr>
            <p:ph type="sldNum" sz="quarter" idx="12"/>
          </p:nvPr>
        </p:nvSpPr>
        <p:spPr/>
        <p:txBody>
          <a:bodyPr/>
          <a:lstStyle/>
          <a:p>
            <a:fld id="{8DB1A153-8D48-4358-9358-C451DF136751}" type="slidenum">
              <a:rPr lang="en-US" smtClean="0"/>
              <a:t>21</a:t>
            </a:fld>
            <a:endParaRPr lang="en-US"/>
          </a:p>
        </p:txBody>
      </p:sp>
      <p:sp>
        <p:nvSpPr>
          <p:cNvPr id="7" name="Title 6"/>
          <p:cNvSpPr>
            <a:spLocks noGrp="1"/>
          </p:cNvSpPr>
          <p:nvPr>
            <p:ph type="ctrTitle"/>
          </p:nvPr>
        </p:nvSpPr>
        <p:spPr>
          <a:xfrm>
            <a:off x="2209800" y="552266"/>
            <a:ext cx="5943600" cy="1487688"/>
          </a:xfrm>
        </p:spPr>
        <p:txBody>
          <a:bodyPr>
            <a:noAutofit/>
          </a:bodyPr>
          <a:lstStyle/>
          <a:p>
            <a:r>
              <a:rPr lang="en-ZA" sz="2800" dirty="0"/>
              <a:t>OPEN &amp; CLOSED BOOK EXAMINATIONS</a:t>
            </a:r>
            <a:br>
              <a:rPr lang="en-ZA" sz="2800" dirty="0"/>
            </a:br>
            <a:r>
              <a:rPr lang="en-ZA" sz="2800" dirty="0"/>
              <a:t>(</a:t>
            </a:r>
            <a:r>
              <a:rPr lang="en-ZA" sz="2800" dirty="0">
                <a:solidFill>
                  <a:srgbClr val="FF0000"/>
                </a:solidFill>
              </a:rPr>
              <a:t>REPORT 191 ONLY</a:t>
            </a:r>
            <a:r>
              <a:rPr lang="en-ZA" sz="2800" dirty="0"/>
              <a:t>)</a:t>
            </a:r>
            <a:endParaRPr lang="en-ZA" sz="700" b="1" i="1" dirty="0"/>
          </a:p>
        </p:txBody>
      </p:sp>
      <p:graphicFrame>
        <p:nvGraphicFramePr>
          <p:cNvPr id="2" name="Table 7">
            <a:extLst>
              <a:ext uri="{FF2B5EF4-FFF2-40B4-BE49-F238E27FC236}">
                <a16:creationId xmlns:a16="http://schemas.microsoft.com/office/drawing/2014/main" id="{F1AF70D0-7ABE-4F4B-A6E2-4A08ED4E40A7}"/>
              </a:ext>
            </a:extLst>
          </p:cNvPr>
          <p:cNvGraphicFramePr>
            <a:graphicFrameLocks noGrp="1"/>
          </p:cNvGraphicFramePr>
          <p:nvPr>
            <p:extLst>
              <p:ext uri="{D42A27DB-BD31-4B8C-83A1-F6EECF244321}">
                <p14:modId xmlns:p14="http://schemas.microsoft.com/office/powerpoint/2010/main" val="4053124553"/>
              </p:ext>
            </p:extLst>
          </p:nvPr>
        </p:nvGraphicFramePr>
        <p:xfrm>
          <a:off x="266700" y="1822912"/>
          <a:ext cx="8877300" cy="5486400"/>
        </p:xfrm>
        <a:graphic>
          <a:graphicData uri="http://schemas.openxmlformats.org/drawingml/2006/table">
            <a:tbl>
              <a:tblPr firstRow="1" bandRow="1">
                <a:tableStyleId>{5C22544A-7EE6-4342-B048-85BDC9FD1C3A}</a:tableStyleId>
              </a:tblPr>
              <a:tblGrid>
                <a:gridCol w="2219325">
                  <a:extLst>
                    <a:ext uri="{9D8B030D-6E8A-4147-A177-3AD203B41FA5}">
                      <a16:colId xmlns:a16="http://schemas.microsoft.com/office/drawing/2014/main" val="2707349712"/>
                    </a:ext>
                  </a:extLst>
                </a:gridCol>
                <a:gridCol w="1394443">
                  <a:extLst>
                    <a:ext uri="{9D8B030D-6E8A-4147-A177-3AD203B41FA5}">
                      <a16:colId xmlns:a16="http://schemas.microsoft.com/office/drawing/2014/main" val="2514570536"/>
                    </a:ext>
                  </a:extLst>
                </a:gridCol>
                <a:gridCol w="1649764">
                  <a:extLst>
                    <a:ext uri="{9D8B030D-6E8A-4147-A177-3AD203B41FA5}">
                      <a16:colId xmlns:a16="http://schemas.microsoft.com/office/drawing/2014/main" val="3210282001"/>
                    </a:ext>
                  </a:extLst>
                </a:gridCol>
                <a:gridCol w="3613768">
                  <a:extLst>
                    <a:ext uri="{9D8B030D-6E8A-4147-A177-3AD203B41FA5}">
                      <a16:colId xmlns:a16="http://schemas.microsoft.com/office/drawing/2014/main" val="3762530882"/>
                    </a:ext>
                  </a:extLst>
                </a:gridCol>
              </a:tblGrid>
              <a:tr h="488546">
                <a:tc>
                  <a:txBody>
                    <a:bodyPr/>
                    <a:lstStyle/>
                    <a:p>
                      <a:r>
                        <a:rPr lang="en-GB" b="1" dirty="0"/>
                        <a:t>SUBJECT </a:t>
                      </a:r>
                      <a:endParaRPr lang="en-ZA" b="1" dirty="0"/>
                    </a:p>
                  </a:txBody>
                  <a:tcPr/>
                </a:tc>
                <a:tc>
                  <a:txBody>
                    <a:bodyPr/>
                    <a:lstStyle/>
                    <a:p>
                      <a:r>
                        <a:rPr lang="en-GB" b="1" dirty="0"/>
                        <a:t>OPEN BOOK </a:t>
                      </a:r>
                      <a:endParaRPr lang="en-ZA" b="1" dirty="0"/>
                    </a:p>
                  </a:txBody>
                  <a:tcPr/>
                </a:tc>
                <a:tc>
                  <a:txBody>
                    <a:bodyPr/>
                    <a:lstStyle/>
                    <a:p>
                      <a:r>
                        <a:rPr lang="en-GB" b="1" dirty="0"/>
                        <a:t>CLOSED BOOK</a:t>
                      </a:r>
                      <a:endParaRPr lang="en-ZA" b="1" dirty="0"/>
                    </a:p>
                  </a:txBody>
                  <a:tcPr/>
                </a:tc>
                <a:tc>
                  <a:txBody>
                    <a:bodyPr/>
                    <a:lstStyle/>
                    <a:p>
                      <a:r>
                        <a:rPr lang="en-GB" b="1" dirty="0"/>
                        <a:t>REFERENCE MATERIAL ALLOWED IN EXAM VENUE</a:t>
                      </a:r>
                      <a:endParaRPr lang="en-ZA" b="1" dirty="0"/>
                    </a:p>
                  </a:txBody>
                  <a:tcPr/>
                </a:tc>
                <a:extLst>
                  <a:ext uri="{0D108BD9-81ED-4DB2-BD59-A6C34878D82A}">
                    <a16:rowId xmlns:a16="http://schemas.microsoft.com/office/drawing/2014/main" val="1658664959"/>
                  </a:ext>
                </a:extLst>
              </a:tr>
              <a:tr h="488546">
                <a:tc>
                  <a:txBody>
                    <a:bodyPr/>
                    <a:lstStyle/>
                    <a:p>
                      <a:r>
                        <a:rPr lang="en-GB" b="1" dirty="0"/>
                        <a:t>Man. Comm N4 P1</a:t>
                      </a:r>
                      <a:endParaRPr lang="en-ZA" b="1" dirty="0"/>
                    </a:p>
                  </a:txBody>
                  <a:tcPr/>
                </a:tc>
                <a:tc>
                  <a:txBody>
                    <a:bodyPr/>
                    <a:lstStyle/>
                    <a:p>
                      <a:r>
                        <a:rPr lang="en-GB" b="1" dirty="0"/>
                        <a:t>yes</a:t>
                      </a:r>
                      <a:endParaRPr lang="en-ZA" b="1" dirty="0"/>
                    </a:p>
                  </a:txBody>
                  <a:tcPr/>
                </a:tc>
                <a:tc>
                  <a:txBody>
                    <a:bodyPr/>
                    <a:lstStyle/>
                    <a:p>
                      <a:endParaRPr lang="en-ZA" b="1" dirty="0"/>
                    </a:p>
                  </a:txBody>
                  <a:tcPr/>
                </a:tc>
                <a:tc>
                  <a:txBody>
                    <a:bodyPr/>
                    <a:lstStyle/>
                    <a:p>
                      <a:r>
                        <a:rPr lang="en-GB" b="1" dirty="0"/>
                        <a:t>TWO dictionaries and </a:t>
                      </a:r>
                      <a:r>
                        <a:rPr lang="en-GB" b="1" dirty="0">
                          <a:solidFill>
                            <a:srgbClr val="FF0000"/>
                          </a:solidFill>
                        </a:rPr>
                        <a:t>two additional reference works</a:t>
                      </a:r>
                      <a:endParaRPr lang="en-ZA" b="1" dirty="0">
                        <a:solidFill>
                          <a:srgbClr val="FF0000"/>
                        </a:solidFill>
                      </a:endParaRPr>
                    </a:p>
                  </a:txBody>
                  <a:tcPr/>
                </a:tc>
                <a:extLst>
                  <a:ext uri="{0D108BD9-81ED-4DB2-BD59-A6C34878D82A}">
                    <a16:rowId xmlns:a16="http://schemas.microsoft.com/office/drawing/2014/main" val="2459605257"/>
                  </a:ext>
                </a:extLst>
              </a:tr>
              <a:tr h="488546">
                <a:tc>
                  <a:txBody>
                    <a:bodyPr/>
                    <a:lstStyle/>
                    <a:p>
                      <a:r>
                        <a:rPr lang="en-GB" b="1" dirty="0"/>
                        <a:t>Man. Comm N4 P2 </a:t>
                      </a:r>
                      <a:endParaRPr lang="en-ZA" b="1" dirty="0"/>
                    </a:p>
                  </a:txBody>
                  <a:tcPr/>
                </a:tc>
                <a:tc>
                  <a:txBody>
                    <a:bodyPr/>
                    <a:lstStyle/>
                    <a:p>
                      <a:endParaRPr lang="en-ZA" b="1" dirty="0"/>
                    </a:p>
                  </a:txBody>
                  <a:tcPr/>
                </a:tc>
                <a:tc>
                  <a:txBody>
                    <a:bodyPr/>
                    <a:lstStyle/>
                    <a:p>
                      <a:r>
                        <a:rPr lang="en-GB" b="1" dirty="0"/>
                        <a:t>yes</a:t>
                      </a:r>
                      <a:endParaRPr lang="en-ZA" b="1" dirty="0"/>
                    </a:p>
                  </a:txBody>
                  <a:tcPr/>
                </a:tc>
                <a:tc>
                  <a:txBody>
                    <a:bodyPr/>
                    <a:lstStyle/>
                    <a:p>
                      <a:r>
                        <a:rPr lang="en-GB" b="1" dirty="0"/>
                        <a:t>TWO dictionaries (</a:t>
                      </a:r>
                      <a:r>
                        <a:rPr lang="en-GB" b="1" dirty="0">
                          <a:solidFill>
                            <a:srgbClr val="FF0000"/>
                          </a:solidFill>
                        </a:rPr>
                        <a:t>NO additional reference works)</a:t>
                      </a:r>
                      <a:endParaRPr lang="en-ZA" b="1" dirty="0">
                        <a:solidFill>
                          <a:srgbClr val="FF0000"/>
                        </a:solidFill>
                      </a:endParaRPr>
                    </a:p>
                  </a:txBody>
                  <a:tcPr/>
                </a:tc>
                <a:extLst>
                  <a:ext uri="{0D108BD9-81ED-4DB2-BD59-A6C34878D82A}">
                    <a16:rowId xmlns:a16="http://schemas.microsoft.com/office/drawing/2014/main" val="2044287053"/>
                  </a:ext>
                </a:extLst>
              </a:tr>
              <a:tr h="488546">
                <a:tc>
                  <a:txBody>
                    <a:bodyPr/>
                    <a:lstStyle/>
                    <a:p>
                      <a:r>
                        <a:rPr lang="en-GB" b="1" dirty="0"/>
                        <a:t>Communication N4 – N6 P1 </a:t>
                      </a:r>
                      <a:endParaRPr lang="en-ZA" b="1" dirty="0"/>
                    </a:p>
                  </a:txBody>
                  <a:tcPr/>
                </a:tc>
                <a:tc>
                  <a:txBody>
                    <a:bodyPr/>
                    <a:lstStyle/>
                    <a:p>
                      <a:r>
                        <a:rPr lang="en-GB" b="1" dirty="0"/>
                        <a:t>Yes </a:t>
                      </a:r>
                      <a:endParaRPr lang="en-ZA" b="1" dirty="0"/>
                    </a:p>
                  </a:txBody>
                  <a:tcPr/>
                </a:tc>
                <a:tc>
                  <a:txBody>
                    <a:bodyPr/>
                    <a:lstStyle/>
                    <a:p>
                      <a:endParaRPr lang="en-ZA" b="1" dirty="0"/>
                    </a:p>
                  </a:txBody>
                  <a:tcPr/>
                </a:tc>
                <a:tc>
                  <a:txBody>
                    <a:bodyPr/>
                    <a:lstStyle/>
                    <a:p>
                      <a:r>
                        <a:rPr lang="en-GB" b="1" dirty="0"/>
                        <a:t>TWO dictionaries AND </a:t>
                      </a:r>
                      <a:r>
                        <a:rPr lang="en-GB" b="1" dirty="0">
                          <a:solidFill>
                            <a:srgbClr val="FF0000"/>
                          </a:solidFill>
                        </a:rPr>
                        <a:t>two additional reference works</a:t>
                      </a:r>
                      <a:endParaRPr lang="en-ZA" b="1" dirty="0">
                        <a:solidFill>
                          <a:srgbClr val="FF0000"/>
                        </a:solidFill>
                      </a:endParaRPr>
                    </a:p>
                  </a:txBody>
                  <a:tcPr/>
                </a:tc>
                <a:extLst>
                  <a:ext uri="{0D108BD9-81ED-4DB2-BD59-A6C34878D82A}">
                    <a16:rowId xmlns:a16="http://schemas.microsoft.com/office/drawing/2014/main" val="1200390509"/>
                  </a:ext>
                </a:extLst>
              </a:tr>
              <a:tr h="488546">
                <a:tc>
                  <a:txBody>
                    <a:bodyPr/>
                    <a:lstStyle/>
                    <a:p>
                      <a:r>
                        <a:rPr lang="en-GB" b="1" dirty="0"/>
                        <a:t>Communication N4 – N6 P2 </a:t>
                      </a:r>
                      <a:endParaRPr lang="en-ZA" b="1" dirty="0"/>
                    </a:p>
                  </a:txBody>
                  <a:tcPr/>
                </a:tc>
                <a:tc>
                  <a:txBody>
                    <a:bodyPr/>
                    <a:lstStyle/>
                    <a:p>
                      <a:endParaRPr lang="en-ZA" b="1" dirty="0"/>
                    </a:p>
                  </a:txBody>
                  <a:tcPr/>
                </a:tc>
                <a:tc>
                  <a:txBody>
                    <a:bodyPr/>
                    <a:lstStyle/>
                    <a:p>
                      <a:r>
                        <a:rPr lang="en-GB" b="1" dirty="0"/>
                        <a:t>Yes </a:t>
                      </a:r>
                      <a:endParaRPr lang="en-ZA" b="1" dirty="0"/>
                    </a:p>
                  </a:txBody>
                  <a:tcPr/>
                </a:tc>
                <a:tc>
                  <a:txBody>
                    <a:bodyPr/>
                    <a:lstStyle/>
                    <a:p>
                      <a:r>
                        <a:rPr lang="en-GB" b="1" dirty="0"/>
                        <a:t>TWO dictionaries (</a:t>
                      </a:r>
                      <a:r>
                        <a:rPr lang="en-GB" b="1" dirty="0">
                          <a:solidFill>
                            <a:srgbClr val="FF0000"/>
                          </a:solidFill>
                        </a:rPr>
                        <a:t>no additional reference works)</a:t>
                      </a:r>
                      <a:endParaRPr lang="en-ZA" b="1" dirty="0">
                        <a:solidFill>
                          <a:srgbClr val="FF0000"/>
                        </a:solidFill>
                      </a:endParaRPr>
                    </a:p>
                  </a:txBody>
                  <a:tcPr/>
                </a:tc>
                <a:extLst>
                  <a:ext uri="{0D108BD9-81ED-4DB2-BD59-A6C34878D82A}">
                    <a16:rowId xmlns:a16="http://schemas.microsoft.com/office/drawing/2014/main" val="1080175017"/>
                  </a:ext>
                </a:extLst>
              </a:tr>
              <a:tr h="488546">
                <a:tc>
                  <a:txBody>
                    <a:bodyPr/>
                    <a:lstStyle/>
                    <a:p>
                      <a:r>
                        <a:rPr lang="en-GB" b="1" dirty="0" err="1"/>
                        <a:t>Entrep</a:t>
                      </a:r>
                      <a:r>
                        <a:rPr lang="en-GB" b="1" dirty="0"/>
                        <a:t>. &amp; Bus. Man N4 – N6 P1</a:t>
                      </a:r>
                      <a:endParaRPr lang="en-ZA" b="1" dirty="0"/>
                    </a:p>
                  </a:txBody>
                  <a:tcPr/>
                </a:tc>
                <a:tc>
                  <a:txBody>
                    <a:bodyPr/>
                    <a:lstStyle/>
                    <a:p>
                      <a:endParaRPr lang="en-ZA" b="1" dirty="0"/>
                    </a:p>
                  </a:txBody>
                  <a:tcPr/>
                </a:tc>
                <a:tc>
                  <a:txBody>
                    <a:bodyPr/>
                    <a:lstStyle/>
                    <a:p>
                      <a:r>
                        <a:rPr lang="en-GB" b="1" dirty="0"/>
                        <a:t>yes</a:t>
                      </a:r>
                      <a:endParaRPr lang="en-ZA" b="1" dirty="0"/>
                    </a:p>
                  </a:txBody>
                  <a:tcPr/>
                </a:tc>
                <a:tc>
                  <a:txBody>
                    <a:bodyPr/>
                    <a:lstStyle/>
                    <a:p>
                      <a:r>
                        <a:rPr lang="en-GB" b="1" dirty="0"/>
                        <a:t>NONE</a:t>
                      </a:r>
                      <a:endParaRPr lang="en-ZA" b="1" dirty="0"/>
                    </a:p>
                  </a:txBody>
                  <a:tcPr/>
                </a:tc>
                <a:extLst>
                  <a:ext uri="{0D108BD9-81ED-4DB2-BD59-A6C34878D82A}">
                    <a16:rowId xmlns:a16="http://schemas.microsoft.com/office/drawing/2014/main" val="3293711623"/>
                  </a:ext>
                </a:extLst>
              </a:tr>
              <a:tr h="907300">
                <a:tc>
                  <a:txBody>
                    <a:bodyPr/>
                    <a:lstStyle/>
                    <a:p>
                      <a:r>
                        <a:rPr lang="en-GB" b="1" dirty="0" err="1"/>
                        <a:t>Entrep</a:t>
                      </a:r>
                      <a:r>
                        <a:rPr lang="en-GB" b="1" dirty="0"/>
                        <a:t>. &amp; Bus. Man N4 – N6 P2 </a:t>
                      </a:r>
                      <a:endParaRPr lang="en-ZA" b="1" dirty="0"/>
                    </a:p>
                  </a:txBody>
                  <a:tcPr/>
                </a:tc>
                <a:tc>
                  <a:txBody>
                    <a:bodyPr/>
                    <a:lstStyle/>
                    <a:p>
                      <a:r>
                        <a:rPr lang="en-GB" b="1" dirty="0"/>
                        <a:t>Yes</a:t>
                      </a:r>
                      <a:endParaRPr lang="en-ZA" b="1" dirty="0"/>
                    </a:p>
                  </a:txBody>
                  <a:tcPr/>
                </a:tc>
                <a:tc>
                  <a:txBody>
                    <a:bodyPr/>
                    <a:lstStyle/>
                    <a:p>
                      <a:endParaRPr lang="en-ZA" b="1" dirty="0"/>
                    </a:p>
                  </a:txBody>
                  <a:tcPr/>
                </a:tc>
                <a:tc>
                  <a:txBody>
                    <a:bodyPr/>
                    <a:lstStyle/>
                    <a:p>
                      <a:r>
                        <a:rPr lang="en-GB" b="1" dirty="0"/>
                        <a:t>FIVE reference works: dictionaries, pocket calculator, textbook, student files containing lesson notes</a:t>
                      </a:r>
                      <a:endParaRPr lang="en-ZA" b="1" dirty="0"/>
                    </a:p>
                  </a:txBody>
                  <a:tcPr/>
                </a:tc>
                <a:extLst>
                  <a:ext uri="{0D108BD9-81ED-4DB2-BD59-A6C34878D82A}">
                    <a16:rowId xmlns:a16="http://schemas.microsoft.com/office/drawing/2014/main" val="4289990907"/>
                  </a:ext>
                </a:extLst>
              </a:tr>
              <a:tr h="279169">
                <a:tc gridSpan="4">
                  <a:txBody>
                    <a:bodyPr/>
                    <a:lstStyle/>
                    <a:p>
                      <a:pPr algn="ctr"/>
                      <a:r>
                        <a:rPr lang="en-GB" b="1" dirty="0">
                          <a:solidFill>
                            <a:srgbClr val="FF0000"/>
                          </a:solidFill>
                        </a:rPr>
                        <a:t>PAST PAPERS AND MARKING GUIDELINES ARE NOT PERMITTED IN THE EXAM VENUE</a:t>
                      </a:r>
                      <a:endParaRPr lang="en-ZA" b="1" dirty="0">
                        <a:solidFill>
                          <a:srgbClr val="FF0000"/>
                        </a:solidFill>
                      </a:endParaRPr>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3604066422"/>
                  </a:ext>
                </a:extLst>
              </a:tr>
              <a:tr h="279169">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dirty="0"/>
                    </a:p>
                  </a:txBody>
                  <a:tcPr/>
                </a:tc>
                <a:extLst>
                  <a:ext uri="{0D108BD9-81ED-4DB2-BD59-A6C34878D82A}">
                    <a16:rowId xmlns:a16="http://schemas.microsoft.com/office/drawing/2014/main" val="2283660595"/>
                  </a:ext>
                </a:extLst>
              </a:tr>
            </a:tbl>
          </a:graphicData>
        </a:graphic>
      </p:graphicFrame>
    </p:spTree>
    <p:extLst>
      <p:ext uri="{BB962C8B-B14F-4D97-AF65-F5344CB8AC3E}">
        <p14:creationId xmlns:p14="http://schemas.microsoft.com/office/powerpoint/2010/main" val="3495127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909732"/>
            <a:ext cx="7315200" cy="583672"/>
          </a:xfrm>
        </p:spPr>
        <p:txBody>
          <a:bodyPr>
            <a:normAutofit fontScale="25000" lnSpcReduction="20000"/>
          </a:bodyPr>
          <a:lstStyle/>
          <a:p>
            <a:pPr algn="l"/>
            <a:r>
              <a:rPr lang="en-US" sz="12800" b="1" dirty="0"/>
              <a:t>COMPUTER – RELATED EXAMINATIONS</a:t>
            </a:r>
          </a:p>
          <a:p>
            <a:pPr algn="l"/>
            <a:endParaRPr lang="en-US" b="1" dirty="0"/>
          </a:p>
          <a:p>
            <a:pPr marL="514350" indent="-514350" algn="l">
              <a:buAutoNum type="arabicPeriod"/>
            </a:pPr>
            <a:r>
              <a:rPr lang="en-US" sz="8000" b="1" dirty="0"/>
              <a:t>Make sure you are seated </a:t>
            </a:r>
            <a:r>
              <a:rPr lang="en-US" sz="11200" b="1" dirty="0"/>
              <a:t>40 minutes before </a:t>
            </a:r>
            <a:r>
              <a:rPr lang="en-US" sz="8000" b="1" dirty="0"/>
              <a:t>the start of the Computer examination time</a:t>
            </a:r>
          </a:p>
          <a:p>
            <a:pPr marL="514350" indent="-514350" algn="l">
              <a:buAutoNum type="arabicPeriod"/>
            </a:pPr>
            <a:r>
              <a:rPr lang="en-US" sz="8000" b="1" dirty="0"/>
              <a:t>This time is for reading and implementing instructions.</a:t>
            </a:r>
          </a:p>
          <a:p>
            <a:pPr marL="514350" indent="-514350" algn="l">
              <a:buAutoNum type="arabicPeriod"/>
            </a:pPr>
            <a:r>
              <a:rPr lang="en-US" sz="8000" b="1" dirty="0"/>
              <a:t>All computer printouts must have the student’s examination number and watermark. </a:t>
            </a:r>
          </a:p>
          <a:p>
            <a:pPr marL="514350" indent="-514350" algn="l">
              <a:buAutoNum type="arabicPeriod"/>
            </a:pPr>
            <a:r>
              <a:rPr lang="en-US" sz="8000" b="1" dirty="0"/>
              <a:t>Printouts without identification or with handwritten identity number will NOT be considered for marking.</a:t>
            </a:r>
          </a:p>
          <a:p>
            <a:pPr marL="514350" indent="-514350" algn="l">
              <a:buAutoNum type="arabicPeriod"/>
            </a:pPr>
            <a:r>
              <a:rPr lang="en-US" sz="8000" b="1" dirty="0"/>
              <a:t>Candidates print </a:t>
            </a:r>
            <a:r>
              <a:rPr lang="en-US" sz="8000" b="1" u="sng" dirty="0"/>
              <a:t>during the examination</a:t>
            </a:r>
            <a:r>
              <a:rPr lang="en-US" sz="8000" b="1" dirty="0"/>
              <a:t>.  The invigilator will bring printouts to work station.</a:t>
            </a:r>
          </a:p>
          <a:p>
            <a:pPr marL="514350" indent="-514350" algn="l">
              <a:buAutoNum type="arabicPeriod"/>
            </a:pPr>
            <a:endParaRPr lang="en-US" sz="8000" b="1" dirty="0"/>
          </a:p>
          <a:p>
            <a:pPr marL="514350" indent="-514350" algn="l">
              <a:buAutoNum type="arabicPeriod"/>
            </a:pPr>
            <a:r>
              <a:rPr lang="en-US" sz="7200" b="1" dirty="0"/>
              <a:t>Save regularly. No extra time will be allocated for loss of work.</a:t>
            </a:r>
          </a:p>
          <a:p>
            <a:pPr marL="514350" indent="-514350" algn="l">
              <a:buAutoNum type="arabicPeriod"/>
            </a:pPr>
            <a:r>
              <a:rPr lang="en-US" sz="7200" b="1" dirty="0"/>
              <a:t>Save your work correctly.</a:t>
            </a:r>
          </a:p>
          <a:p>
            <a:pPr marL="514350" indent="-514350" algn="l">
              <a:buAutoNum type="arabicPeriod"/>
            </a:pPr>
            <a:endParaRPr lang="en-US" sz="7200" b="1" dirty="0"/>
          </a:p>
          <a:p>
            <a:r>
              <a:rPr lang="en-US" sz="16000" b="1" dirty="0">
                <a:solidFill>
                  <a:srgbClr val="FF0000"/>
                </a:solidFill>
              </a:rPr>
              <a:t>TYPE    SAVE    PRINT !!</a:t>
            </a:r>
          </a:p>
          <a:p>
            <a:pPr marL="514350" indent="-514350" algn="l">
              <a:buAutoNum type="arabicPeriod"/>
            </a:pPr>
            <a:endParaRPr lang="en-US" b="1" dirty="0"/>
          </a:p>
        </p:txBody>
      </p:sp>
      <p:sp>
        <p:nvSpPr>
          <p:cNvPr id="6" name="Rectangle 5"/>
          <p:cNvSpPr/>
          <p:nvPr/>
        </p:nvSpPr>
        <p:spPr>
          <a:xfrm>
            <a:off x="0" y="5943600"/>
            <a:ext cx="91440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6" name="Picture 2" descr="C:\Users\Sithandile.Maqokolo\AppData\Local\Microsoft\Windows\Temporary Internet Files\Content.IE5\UMF4QE60\Ikhala College Combined logo (with DH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590800" cy="108065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Queenstown Campus</a:t>
            </a:r>
          </a:p>
        </p:txBody>
      </p:sp>
      <p:sp>
        <p:nvSpPr>
          <p:cNvPr id="5" name="Slide Number Placeholder 4"/>
          <p:cNvSpPr>
            <a:spLocks noGrp="1"/>
          </p:cNvSpPr>
          <p:nvPr>
            <p:ph type="sldNum" sz="quarter" idx="12"/>
          </p:nvPr>
        </p:nvSpPr>
        <p:spPr/>
        <p:txBody>
          <a:bodyPr/>
          <a:lstStyle/>
          <a:p>
            <a:fld id="{8DB1A153-8D48-4358-9358-C451DF136751}" type="slidenum">
              <a:rPr lang="en-US" smtClean="0"/>
              <a:t>22</a:t>
            </a:fld>
            <a:endParaRPr lang="en-US"/>
          </a:p>
        </p:txBody>
      </p:sp>
      <p:sp>
        <p:nvSpPr>
          <p:cNvPr id="7" name="Title 6"/>
          <p:cNvSpPr>
            <a:spLocks noGrp="1"/>
          </p:cNvSpPr>
          <p:nvPr>
            <p:ph type="ctrTitle"/>
          </p:nvPr>
        </p:nvSpPr>
        <p:spPr>
          <a:xfrm>
            <a:off x="685800" y="1905000"/>
            <a:ext cx="2590800" cy="2362200"/>
          </a:xfrm>
        </p:spPr>
        <p:txBody>
          <a:bodyPr>
            <a:noAutofit/>
          </a:bodyPr>
          <a:lstStyle/>
          <a:p>
            <a:r>
              <a:rPr lang="en-ZA" sz="9600" b="1" i="1" dirty="0"/>
              <a:t> </a:t>
            </a:r>
            <a:endParaRPr lang="en-ZA" sz="2800" b="1" i="1" dirty="0"/>
          </a:p>
        </p:txBody>
      </p:sp>
    </p:spTree>
    <p:extLst>
      <p:ext uri="{BB962C8B-B14F-4D97-AF65-F5344CB8AC3E}">
        <p14:creationId xmlns:p14="http://schemas.microsoft.com/office/powerpoint/2010/main" val="3454510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927452"/>
            <a:ext cx="7010400" cy="565952"/>
          </a:xfrm>
        </p:spPr>
        <p:txBody>
          <a:bodyPr>
            <a:normAutofit lnSpcReduction="10000"/>
          </a:bodyPr>
          <a:lstStyle/>
          <a:p>
            <a:pPr algn="l"/>
            <a:r>
              <a:rPr lang="en-US" b="1" dirty="0"/>
              <a:t>COMPUTER – RELATED EXAMINATIONS</a:t>
            </a:r>
          </a:p>
          <a:p>
            <a:pPr algn="l"/>
            <a:endParaRPr lang="en-US" b="1" dirty="0"/>
          </a:p>
        </p:txBody>
      </p:sp>
      <p:sp>
        <p:nvSpPr>
          <p:cNvPr id="6" name="Rectangle 5"/>
          <p:cNvSpPr/>
          <p:nvPr/>
        </p:nvSpPr>
        <p:spPr>
          <a:xfrm>
            <a:off x="0" y="5943600"/>
            <a:ext cx="91440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6" name="Picture 2" descr="C:\Users\Sithandile.Maqokolo\AppData\Local\Microsoft\Windows\Temporary Internet Files\Content.IE5\UMF4QE60\Ikhala College Combined logo (with DH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590800" cy="108065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Queenstown Campus</a:t>
            </a:r>
          </a:p>
        </p:txBody>
      </p:sp>
      <p:sp>
        <p:nvSpPr>
          <p:cNvPr id="5" name="Slide Number Placeholder 4"/>
          <p:cNvSpPr>
            <a:spLocks noGrp="1"/>
          </p:cNvSpPr>
          <p:nvPr>
            <p:ph type="sldNum" sz="quarter" idx="12"/>
          </p:nvPr>
        </p:nvSpPr>
        <p:spPr/>
        <p:txBody>
          <a:bodyPr/>
          <a:lstStyle/>
          <a:p>
            <a:fld id="{8DB1A153-8D48-4358-9358-C451DF136751}" type="slidenum">
              <a:rPr lang="en-US" smtClean="0"/>
              <a:t>23</a:t>
            </a:fld>
            <a:endParaRPr lang="en-US"/>
          </a:p>
        </p:txBody>
      </p:sp>
      <p:sp>
        <p:nvSpPr>
          <p:cNvPr id="7" name="Title 6"/>
          <p:cNvSpPr>
            <a:spLocks noGrp="1"/>
          </p:cNvSpPr>
          <p:nvPr>
            <p:ph type="ctrTitle"/>
          </p:nvPr>
        </p:nvSpPr>
        <p:spPr>
          <a:xfrm>
            <a:off x="609600" y="1645299"/>
            <a:ext cx="7543800" cy="3798969"/>
          </a:xfrm>
        </p:spPr>
        <p:txBody>
          <a:bodyPr>
            <a:noAutofit/>
          </a:bodyPr>
          <a:lstStyle/>
          <a:p>
            <a:pPr algn="l"/>
            <a:br>
              <a:rPr lang="en-ZA" sz="2400" b="1" i="1" u="sng" dirty="0"/>
            </a:br>
            <a:br>
              <a:rPr lang="en-ZA" sz="2400" b="1" i="1" u="sng" dirty="0"/>
            </a:br>
            <a:br>
              <a:rPr lang="en-ZA" sz="2400" b="1" i="1" u="sng" dirty="0"/>
            </a:br>
            <a:br>
              <a:rPr lang="en-ZA" sz="2400" b="1" i="1" u="sng" dirty="0"/>
            </a:br>
            <a:r>
              <a:rPr lang="en-ZA" sz="2400" b="1" i="1" u="sng" dirty="0"/>
              <a:t>SPEED AND ACCURACY TEST: (Office Admin Students)</a:t>
            </a:r>
            <a:br>
              <a:rPr lang="en-ZA" sz="2400" b="1" i="1" dirty="0"/>
            </a:br>
            <a:r>
              <a:rPr lang="en-ZA" sz="2400" b="1" i="1" dirty="0"/>
              <a:t>1. </a:t>
            </a:r>
            <a:r>
              <a:rPr lang="en-ZA" sz="2000" b="1" dirty="0">
                <a:solidFill>
                  <a:srgbClr val="FFFF00"/>
                </a:solidFill>
                <a:effectLst/>
                <a:latin typeface="Arial Narrow" panose="020B0606020202030204" pitchFamily="34" charset="0"/>
                <a:ea typeface="Calibri" panose="020F0502020204030204" pitchFamily="34" charset="0"/>
                <a:cs typeface="Times New Roman" panose="02020603050405020304" pitchFamily="18" charset="0"/>
              </a:rPr>
              <a:t>In the last 5 minutes BEFORE THE START of the examination, the candidates’ focus will be on the Speed &amp; Accuracy test and they will be given 3 minutes to read through the Speed &amp; Accuracy test</a:t>
            </a:r>
            <a:br>
              <a:rPr lang="en-ZA" sz="2000" b="1" dirty="0">
                <a:solidFill>
                  <a:srgbClr val="FFFF00"/>
                </a:solidFill>
                <a:effectLst/>
                <a:latin typeface="Arial Narrow" panose="020B0606020202030204" pitchFamily="34" charset="0"/>
                <a:ea typeface="Calibri" panose="020F0502020204030204" pitchFamily="34" charset="0"/>
                <a:cs typeface="Times New Roman" panose="02020603050405020304" pitchFamily="18" charset="0"/>
              </a:rPr>
            </a:br>
            <a:br>
              <a:rPr lang="en-ZA" sz="2000" b="1" dirty="0">
                <a:solidFill>
                  <a:srgbClr val="FFFF00"/>
                </a:solidFill>
                <a:effectLst/>
                <a:latin typeface="Arial Narrow" panose="020B0606020202030204" pitchFamily="34" charset="0"/>
                <a:ea typeface="Calibri" panose="020F0502020204030204" pitchFamily="34" charset="0"/>
                <a:cs typeface="Times New Roman" panose="02020603050405020304" pitchFamily="18" charset="0"/>
              </a:rPr>
            </a:br>
            <a:r>
              <a:rPr lang="en-ZA" sz="2000" b="1" dirty="0">
                <a:solidFill>
                  <a:srgbClr val="FFFF00"/>
                </a:solidFill>
                <a:effectLst/>
                <a:latin typeface="Arial Narrow" panose="020B0606020202030204" pitchFamily="34" charset="0"/>
                <a:ea typeface="Calibri" panose="020F0502020204030204" pitchFamily="34" charset="0"/>
                <a:cs typeface="Times New Roman" panose="02020603050405020304" pitchFamily="18" charset="0"/>
              </a:rPr>
              <a:t>2. Candidates must wait until the invigilator gives the instruction to begin and stop.</a:t>
            </a:r>
            <a:br>
              <a:rPr lang="en-ZA" sz="2000" b="1" dirty="0">
                <a:solidFill>
                  <a:srgbClr val="FFFF00"/>
                </a:solidFill>
                <a:effectLst/>
                <a:latin typeface="Arial Narrow" panose="020B0606020202030204" pitchFamily="34" charset="0"/>
                <a:ea typeface="Calibri" panose="020F0502020204030204" pitchFamily="34" charset="0"/>
                <a:cs typeface="Times New Roman" panose="02020603050405020304" pitchFamily="18" charset="0"/>
              </a:rPr>
            </a:br>
            <a:br>
              <a:rPr lang="en-ZA" sz="2000" b="1" dirty="0">
                <a:solidFill>
                  <a:srgbClr val="FFFF00"/>
                </a:solidFill>
                <a:effectLst/>
                <a:latin typeface="Arial Narrow" panose="020B0606020202030204" pitchFamily="34" charset="0"/>
                <a:ea typeface="Calibri" panose="020F0502020204030204" pitchFamily="34" charset="0"/>
                <a:cs typeface="Times New Roman" panose="02020603050405020304" pitchFamily="18" charset="0"/>
              </a:rPr>
            </a:br>
            <a:r>
              <a:rPr lang="en-ZA" sz="2000" b="1" dirty="0">
                <a:solidFill>
                  <a:srgbClr val="FFFF00"/>
                </a:solidFill>
                <a:effectLst/>
                <a:latin typeface="Arial Narrow" panose="020B0606020202030204" pitchFamily="34" charset="0"/>
                <a:ea typeface="Calibri" panose="020F0502020204030204" pitchFamily="34" charset="0"/>
                <a:cs typeface="Times New Roman" panose="02020603050405020304" pitchFamily="18" charset="0"/>
              </a:rPr>
              <a:t>3. The speed &amp; accuracy test will be conducted ONCE ONLY</a:t>
            </a:r>
            <a:br>
              <a:rPr lang="en-ZA" sz="2000" b="1" dirty="0">
                <a:solidFill>
                  <a:srgbClr val="FFFF00"/>
                </a:solidFill>
                <a:effectLst/>
                <a:latin typeface="Arial Narrow" panose="020B0606020202030204" pitchFamily="34" charset="0"/>
                <a:ea typeface="Calibri" panose="020F0502020204030204" pitchFamily="34" charset="0"/>
                <a:cs typeface="Times New Roman" panose="02020603050405020304" pitchFamily="18" charset="0"/>
              </a:rPr>
            </a:br>
            <a:br>
              <a:rPr lang="en-ZA" sz="2000" b="1" dirty="0">
                <a:solidFill>
                  <a:srgbClr val="FFFF00"/>
                </a:solidFill>
                <a:effectLst/>
                <a:latin typeface="Arial Narrow" panose="020B0606020202030204" pitchFamily="34" charset="0"/>
                <a:ea typeface="Calibri" panose="020F0502020204030204" pitchFamily="34" charset="0"/>
                <a:cs typeface="Times New Roman" panose="02020603050405020304" pitchFamily="18" charset="0"/>
              </a:rPr>
            </a:br>
            <a:r>
              <a:rPr lang="en-ZA" sz="2000" b="1" dirty="0">
                <a:solidFill>
                  <a:srgbClr val="FFFF00"/>
                </a:solidFill>
                <a:effectLst/>
                <a:latin typeface="Arial Narrow" panose="020B0606020202030204" pitchFamily="34" charset="0"/>
                <a:ea typeface="Calibri" panose="020F0502020204030204" pitchFamily="34" charset="0"/>
                <a:cs typeface="Times New Roman" panose="02020603050405020304" pitchFamily="18" charset="0"/>
              </a:rPr>
              <a:t>4. All uncontrolled speed &amp; accuracy tests will NOT be marked.</a:t>
            </a:r>
            <a:br>
              <a:rPr lang="en-ZA" sz="1600" b="1" dirty="0">
                <a:solidFill>
                  <a:srgbClr val="FFFF00"/>
                </a:solidFill>
                <a:effectLst/>
                <a:latin typeface="Arial Narrow" panose="020B0606020202030204" pitchFamily="34" charset="0"/>
                <a:ea typeface="Calibri" panose="020F0502020204030204" pitchFamily="34" charset="0"/>
                <a:cs typeface="Times New Roman" panose="02020603050405020304" pitchFamily="18" charset="0"/>
              </a:rPr>
            </a:br>
            <a:br>
              <a:rPr lang="en-ZA" sz="2400" b="1" i="1" dirty="0">
                <a:solidFill>
                  <a:srgbClr val="FFFF00"/>
                </a:solidFill>
              </a:rPr>
            </a:br>
            <a:br>
              <a:rPr lang="en-ZA" sz="2400" b="1" i="1" dirty="0">
                <a:solidFill>
                  <a:srgbClr val="FFFF00"/>
                </a:solidFill>
              </a:rPr>
            </a:br>
            <a:endParaRPr lang="en-ZA" sz="2800" b="1" i="1" dirty="0">
              <a:solidFill>
                <a:srgbClr val="FFFF00"/>
              </a:solidFill>
            </a:endParaRPr>
          </a:p>
        </p:txBody>
      </p:sp>
    </p:spTree>
    <p:extLst>
      <p:ext uri="{BB962C8B-B14F-4D97-AF65-F5344CB8AC3E}">
        <p14:creationId xmlns:p14="http://schemas.microsoft.com/office/powerpoint/2010/main" val="2213900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943600"/>
            <a:ext cx="91440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6" name="Picture 2" descr="C:\Users\Sithandile.Maqokolo\AppData\Local\Microsoft\Windows\Temporary Internet Files\Content.IE5\UMF4QE60\Ikhala College Combined logo (with DH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13853"/>
            <a:ext cx="2590800" cy="108065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Queenstown Campus</a:t>
            </a:r>
          </a:p>
        </p:txBody>
      </p:sp>
      <p:sp>
        <p:nvSpPr>
          <p:cNvPr id="5" name="Slide Number Placeholder 4"/>
          <p:cNvSpPr>
            <a:spLocks noGrp="1"/>
          </p:cNvSpPr>
          <p:nvPr>
            <p:ph type="sldNum" sz="quarter" idx="12"/>
          </p:nvPr>
        </p:nvSpPr>
        <p:spPr/>
        <p:txBody>
          <a:bodyPr/>
          <a:lstStyle/>
          <a:p>
            <a:fld id="{8DB1A153-8D48-4358-9358-C451DF136751}" type="slidenum">
              <a:rPr lang="en-US" smtClean="0"/>
              <a:t>24</a:t>
            </a:fld>
            <a:endParaRPr lang="en-US"/>
          </a:p>
        </p:txBody>
      </p:sp>
      <p:sp>
        <p:nvSpPr>
          <p:cNvPr id="7" name="Title 6"/>
          <p:cNvSpPr>
            <a:spLocks noGrp="1"/>
          </p:cNvSpPr>
          <p:nvPr>
            <p:ph type="ctrTitle"/>
          </p:nvPr>
        </p:nvSpPr>
        <p:spPr>
          <a:xfrm>
            <a:off x="685800" y="1905000"/>
            <a:ext cx="2590800" cy="2362200"/>
          </a:xfrm>
        </p:spPr>
        <p:txBody>
          <a:bodyPr>
            <a:noAutofit/>
          </a:bodyPr>
          <a:lstStyle/>
          <a:p>
            <a:r>
              <a:rPr lang="en-ZA" sz="9600" b="1" i="1" dirty="0"/>
              <a:t> </a:t>
            </a:r>
            <a:endParaRPr lang="en-ZA" sz="2800" b="1" i="1" dirty="0"/>
          </a:p>
        </p:txBody>
      </p:sp>
      <p:sp>
        <p:nvSpPr>
          <p:cNvPr id="8" name="Subtitle 7">
            <a:extLst>
              <a:ext uri="{FF2B5EF4-FFF2-40B4-BE49-F238E27FC236}">
                <a16:creationId xmlns:a16="http://schemas.microsoft.com/office/drawing/2014/main" id="{A206FD26-762E-4BAF-8D7B-4D4F3965C90E}"/>
              </a:ext>
            </a:extLst>
          </p:cNvPr>
          <p:cNvSpPr>
            <a:spLocks noGrp="1"/>
          </p:cNvSpPr>
          <p:nvPr>
            <p:ph type="subTitle" idx="1"/>
          </p:nvPr>
        </p:nvSpPr>
        <p:spPr>
          <a:xfrm>
            <a:off x="2286000" y="656949"/>
            <a:ext cx="6400800" cy="1752600"/>
          </a:xfrm>
        </p:spPr>
        <p:txBody>
          <a:bodyPr/>
          <a:lstStyle/>
          <a:p>
            <a:r>
              <a:rPr lang="en-ZA" sz="3200" b="1" dirty="0">
                <a:solidFill>
                  <a:schemeClr val="tx1"/>
                </a:solidFill>
              </a:rPr>
              <a:t>ABSENTEEISM FROM EXTERNAL EXAMINATIONS</a:t>
            </a:r>
          </a:p>
          <a:p>
            <a:endParaRPr lang="en-ZA" dirty="0"/>
          </a:p>
        </p:txBody>
      </p:sp>
      <p:sp>
        <p:nvSpPr>
          <p:cNvPr id="11" name="TextBox 10">
            <a:extLst>
              <a:ext uri="{FF2B5EF4-FFF2-40B4-BE49-F238E27FC236}">
                <a16:creationId xmlns:a16="http://schemas.microsoft.com/office/drawing/2014/main" id="{4243D152-0ABD-4173-ADDB-9C0AA429F8B9}"/>
              </a:ext>
            </a:extLst>
          </p:cNvPr>
          <p:cNvSpPr txBox="1"/>
          <p:nvPr/>
        </p:nvSpPr>
        <p:spPr>
          <a:xfrm>
            <a:off x="304800" y="1737604"/>
            <a:ext cx="8153400" cy="3293209"/>
          </a:xfrm>
          <a:prstGeom prst="rect">
            <a:avLst/>
          </a:prstGeom>
          <a:noFill/>
        </p:spPr>
        <p:txBody>
          <a:bodyPr wrap="square">
            <a:spAutoFit/>
          </a:bodyPr>
          <a:lstStyle/>
          <a:p>
            <a:endParaRPr lang="en-ZA" sz="2000" b="1" dirty="0">
              <a:solidFill>
                <a:srgbClr val="FFFF00"/>
              </a:solidFill>
            </a:endParaRPr>
          </a:p>
          <a:p>
            <a:r>
              <a:rPr lang="en-ZA" sz="2000" b="1" dirty="0">
                <a:solidFill>
                  <a:srgbClr val="FFFF00"/>
                </a:solidFill>
              </a:rPr>
              <a:t>IF you miss the exam because of a valid reason you may apply for exemption and a Supplementary Examination during the following examination cycle .</a:t>
            </a:r>
          </a:p>
          <a:p>
            <a:endParaRPr lang="en-ZA" sz="2000" b="1" dirty="0">
              <a:solidFill>
                <a:srgbClr val="FFFF00"/>
              </a:solidFill>
            </a:endParaRPr>
          </a:p>
          <a:p>
            <a:endParaRPr lang="en-ZA" sz="2000" b="1" dirty="0">
              <a:solidFill>
                <a:srgbClr val="FFFF00"/>
              </a:solidFill>
            </a:endParaRPr>
          </a:p>
          <a:p>
            <a:r>
              <a:rPr lang="en-ZA" sz="2000" b="1" dirty="0">
                <a:solidFill>
                  <a:srgbClr val="FFFF00"/>
                </a:solidFill>
              </a:rPr>
              <a:t>All medical notes / certificates must be submitted </a:t>
            </a:r>
            <a:r>
              <a:rPr lang="en-ZA" sz="2800" b="1" dirty="0">
                <a:solidFill>
                  <a:srgbClr val="FFFF00"/>
                </a:solidFill>
              </a:rPr>
              <a:t>within 48 hours!</a:t>
            </a:r>
          </a:p>
          <a:p>
            <a:endParaRPr lang="en-ZA" sz="2000" b="1" dirty="0">
              <a:solidFill>
                <a:srgbClr val="FFFF00"/>
              </a:solidFill>
            </a:endParaRPr>
          </a:p>
          <a:p>
            <a:r>
              <a:rPr lang="en-ZA" sz="2000" b="1" dirty="0">
                <a:solidFill>
                  <a:srgbClr val="FFFF00"/>
                </a:solidFill>
              </a:rPr>
              <a:t>If the reason is NOT VALID / or the medical note was not received; you will have to repeat the subject full time</a:t>
            </a:r>
            <a:r>
              <a:rPr lang="en-ZA" sz="2000" b="1" dirty="0">
                <a:solidFill>
                  <a:schemeClr val="bg1"/>
                </a:solidFill>
              </a:rPr>
              <a:t>.</a:t>
            </a:r>
          </a:p>
        </p:txBody>
      </p:sp>
    </p:spTree>
    <p:extLst>
      <p:ext uri="{BB962C8B-B14F-4D97-AF65-F5344CB8AC3E}">
        <p14:creationId xmlns:p14="http://schemas.microsoft.com/office/powerpoint/2010/main" val="157250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69028" y="927452"/>
            <a:ext cx="5812971" cy="745156"/>
          </a:xfrm>
        </p:spPr>
        <p:txBody>
          <a:bodyPr>
            <a:normAutofit fontScale="25000" lnSpcReduction="20000"/>
          </a:bodyPr>
          <a:lstStyle/>
          <a:p>
            <a:pPr marL="457200" indent="-457200" algn="l">
              <a:buFont typeface="Arial" panose="020B0604020202020204" pitchFamily="34" charset="0"/>
              <a:buChar char="•"/>
            </a:pPr>
            <a:endParaRPr lang="en-US" b="1" dirty="0"/>
          </a:p>
          <a:p>
            <a:pPr algn="l"/>
            <a:r>
              <a:rPr lang="en-ZA" sz="12800" b="1" dirty="0">
                <a:solidFill>
                  <a:schemeClr val="tx1"/>
                </a:solidFill>
              </a:rPr>
              <a:t>Failure to produce valid ID or passport or exam permit</a:t>
            </a:r>
            <a:endParaRPr lang="en-US" sz="12800" b="1" dirty="0">
              <a:solidFill>
                <a:schemeClr val="tx1"/>
              </a:solidFill>
            </a:endParaRPr>
          </a:p>
        </p:txBody>
      </p:sp>
      <p:sp>
        <p:nvSpPr>
          <p:cNvPr id="6" name="Rectangle 5"/>
          <p:cNvSpPr/>
          <p:nvPr/>
        </p:nvSpPr>
        <p:spPr>
          <a:xfrm>
            <a:off x="0" y="5943600"/>
            <a:ext cx="91440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6" name="Picture 2" descr="C:\Users\Sithandile.Maqokolo\AppData\Local\Microsoft\Windows\Temporary Internet Files\Content.IE5\UMF4QE60\Ikhala College Combined logo (with DH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71" y="111165"/>
            <a:ext cx="2590800" cy="108065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Queenstown Campus</a:t>
            </a:r>
          </a:p>
        </p:txBody>
      </p:sp>
      <p:sp>
        <p:nvSpPr>
          <p:cNvPr id="5" name="Slide Number Placeholder 4"/>
          <p:cNvSpPr>
            <a:spLocks noGrp="1"/>
          </p:cNvSpPr>
          <p:nvPr>
            <p:ph type="sldNum" sz="quarter" idx="12"/>
          </p:nvPr>
        </p:nvSpPr>
        <p:spPr/>
        <p:txBody>
          <a:bodyPr/>
          <a:lstStyle/>
          <a:p>
            <a:fld id="{8DB1A153-8D48-4358-9358-C451DF136751}" type="slidenum">
              <a:rPr lang="en-US" smtClean="0"/>
              <a:t>25</a:t>
            </a:fld>
            <a:endParaRPr lang="en-US"/>
          </a:p>
        </p:txBody>
      </p:sp>
      <p:sp>
        <p:nvSpPr>
          <p:cNvPr id="7" name="Title 6"/>
          <p:cNvSpPr>
            <a:spLocks noGrp="1"/>
          </p:cNvSpPr>
          <p:nvPr>
            <p:ph type="ctrTitle"/>
          </p:nvPr>
        </p:nvSpPr>
        <p:spPr>
          <a:xfrm>
            <a:off x="603738" y="2324100"/>
            <a:ext cx="8001000" cy="2362200"/>
          </a:xfrm>
        </p:spPr>
        <p:txBody>
          <a:bodyPr>
            <a:noAutofit/>
          </a:bodyPr>
          <a:lstStyle/>
          <a:p>
            <a:r>
              <a:rPr lang="en-ZA" sz="9600" b="1" i="1" dirty="0"/>
              <a:t> </a:t>
            </a:r>
            <a:endParaRPr lang="en-ZA" sz="2800" b="1" i="1" dirty="0"/>
          </a:p>
        </p:txBody>
      </p:sp>
      <p:sp>
        <p:nvSpPr>
          <p:cNvPr id="9" name="TextBox 8">
            <a:extLst>
              <a:ext uri="{FF2B5EF4-FFF2-40B4-BE49-F238E27FC236}">
                <a16:creationId xmlns:a16="http://schemas.microsoft.com/office/drawing/2014/main" id="{27BD942D-F0F8-43AD-8716-95DB519ABD73}"/>
              </a:ext>
            </a:extLst>
          </p:cNvPr>
          <p:cNvSpPr txBox="1"/>
          <p:nvPr/>
        </p:nvSpPr>
        <p:spPr>
          <a:xfrm>
            <a:off x="603738" y="2021423"/>
            <a:ext cx="7620000" cy="3908762"/>
          </a:xfrm>
          <a:prstGeom prst="rect">
            <a:avLst/>
          </a:prstGeom>
          <a:noFill/>
        </p:spPr>
        <p:txBody>
          <a:bodyPr wrap="square">
            <a:spAutoFit/>
          </a:bodyPr>
          <a:lstStyle/>
          <a:p>
            <a:pPr>
              <a:buFont typeface="Arial" panose="020B0604020202020204" pitchFamily="34" charset="0"/>
              <a:buChar char="•"/>
            </a:pPr>
            <a:r>
              <a:rPr lang="en-ZA" sz="2400" b="1" dirty="0">
                <a:solidFill>
                  <a:srgbClr val="FFFF00"/>
                </a:solidFill>
              </a:rPr>
              <a:t>Report to reception for identification or reprint of your permit </a:t>
            </a:r>
          </a:p>
          <a:p>
            <a:endParaRPr lang="en-ZA" sz="2400" b="1" dirty="0">
              <a:solidFill>
                <a:srgbClr val="FFFF00"/>
              </a:solidFill>
            </a:endParaRPr>
          </a:p>
          <a:p>
            <a:pPr>
              <a:buFont typeface="Arial" panose="020B0604020202020204" pitchFamily="34" charset="0"/>
              <a:buChar char="•"/>
            </a:pPr>
            <a:r>
              <a:rPr lang="en-ZA" sz="2400" b="1" dirty="0">
                <a:solidFill>
                  <a:srgbClr val="FFFF00"/>
                </a:solidFill>
              </a:rPr>
              <a:t>Report to venue with document issued to you</a:t>
            </a:r>
          </a:p>
          <a:p>
            <a:endParaRPr lang="en-ZA" sz="2400" b="1" dirty="0">
              <a:solidFill>
                <a:srgbClr val="FFFF00"/>
              </a:solidFill>
            </a:endParaRPr>
          </a:p>
          <a:p>
            <a:pPr>
              <a:buFont typeface="Arial" panose="020B0604020202020204" pitchFamily="34" charset="0"/>
              <a:buChar char="•"/>
            </a:pPr>
            <a:r>
              <a:rPr lang="en-ZA" sz="2400" b="1" dirty="0">
                <a:solidFill>
                  <a:srgbClr val="FFFF00"/>
                </a:solidFill>
              </a:rPr>
              <a:t>Submit your valid ID </a:t>
            </a:r>
            <a:r>
              <a:rPr lang="en-ZA" sz="2800" b="1" dirty="0">
                <a:solidFill>
                  <a:srgbClr val="FF0000"/>
                </a:solidFill>
              </a:rPr>
              <a:t>within 24 hours </a:t>
            </a:r>
            <a:r>
              <a:rPr lang="en-ZA" sz="2400" b="1" dirty="0">
                <a:solidFill>
                  <a:srgbClr val="FFFF00"/>
                </a:solidFill>
              </a:rPr>
              <a:t>to the Examinations Officer.</a:t>
            </a:r>
          </a:p>
          <a:p>
            <a:endParaRPr lang="en-ZA" sz="2400" b="1" dirty="0">
              <a:solidFill>
                <a:srgbClr val="FFFF00"/>
              </a:solidFill>
            </a:endParaRPr>
          </a:p>
          <a:p>
            <a:pPr>
              <a:buFont typeface="Arial" panose="020B0604020202020204" pitchFamily="34" charset="0"/>
              <a:buChar char="•"/>
            </a:pPr>
            <a:r>
              <a:rPr lang="en-ZA" sz="2400" b="1" dirty="0">
                <a:solidFill>
                  <a:srgbClr val="FFFF00"/>
                </a:solidFill>
              </a:rPr>
              <a:t>Failure to do so will result in your script being handled as an </a:t>
            </a:r>
            <a:r>
              <a:rPr lang="en-ZA" sz="2800" b="1" dirty="0">
                <a:solidFill>
                  <a:srgbClr val="FF0000"/>
                </a:solidFill>
              </a:rPr>
              <a:t>IRREGULARITY</a:t>
            </a:r>
            <a:endParaRPr lang="en-ZA" sz="2400" b="1" dirty="0">
              <a:solidFill>
                <a:srgbClr val="FF0000"/>
              </a:solidFill>
            </a:endParaRPr>
          </a:p>
        </p:txBody>
      </p:sp>
    </p:spTree>
    <p:extLst>
      <p:ext uri="{BB962C8B-B14F-4D97-AF65-F5344CB8AC3E}">
        <p14:creationId xmlns:p14="http://schemas.microsoft.com/office/powerpoint/2010/main" val="4259188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927452"/>
            <a:ext cx="7010400" cy="1080654"/>
          </a:xfrm>
        </p:spPr>
        <p:txBody>
          <a:bodyPr>
            <a:normAutofit/>
          </a:bodyPr>
          <a:lstStyle/>
          <a:p>
            <a:pPr algn="l"/>
            <a:r>
              <a:rPr lang="en-ZA" b="1" dirty="0">
                <a:solidFill>
                  <a:schemeClr val="tx1"/>
                </a:solidFill>
              </a:rPr>
              <a:t>DURING THE EXAMINATION SESSION</a:t>
            </a:r>
            <a:endParaRPr lang="en-US" b="1" dirty="0">
              <a:solidFill>
                <a:schemeClr val="tx1"/>
              </a:solidFill>
            </a:endParaRPr>
          </a:p>
        </p:txBody>
      </p:sp>
      <p:sp>
        <p:nvSpPr>
          <p:cNvPr id="6" name="Rectangle 5"/>
          <p:cNvSpPr/>
          <p:nvPr/>
        </p:nvSpPr>
        <p:spPr>
          <a:xfrm>
            <a:off x="0" y="5943600"/>
            <a:ext cx="91440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6" name="Picture 2" descr="C:\Users\Sithandile.Maqokolo\AppData\Local\Microsoft\Windows\Temporary Internet Files\Content.IE5\UMF4QE60\Ikhala College Combined logo (with DH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13853"/>
            <a:ext cx="2590800" cy="108065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Queenstown Campus</a:t>
            </a:r>
          </a:p>
        </p:txBody>
      </p:sp>
      <p:sp>
        <p:nvSpPr>
          <p:cNvPr id="5" name="Slide Number Placeholder 4"/>
          <p:cNvSpPr>
            <a:spLocks noGrp="1"/>
          </p:cNvSpPr>
          <p:nvPr>
            <p:ph type="sldNum" sz="quarter" idx="12"/>
          </p:nvPr>
        </p:nvSpPr>
        <p:spPr/>
        <p:txBody>
          <a:bodyPr/>
          <a:lstStyle/>
          <a:p>
            <a:fld id="{8DB1A153-8D48-4358-9358-C451DF136751}" type="slidenum">
              <a:rPr lang="en-US" smtClean="0"/>
              <a:t>26</a:t>
            </a:fld>
            <a:endParaRPr lang="en-US"/>
          </a:p>
        </p:txBody>
      </p:sp>
      <p:sp>
        <p:nvSpPr>
          <p:cNvPr id="7" name="Title 6"/>
          <p:cNvSpPr>
            <a:spLocks noGrp="1"/>
          </p:cNvSpPr>
          <p:nvPr>
            <p:ph type="ctrTitle"/>
          </p:nvPr>
        </p:nvSpPr>
        <p:spPr>
          <a:xfrm>
            <a:off x="603738" y="2420856"/>
            <a:ext cx="8001000" cy="398544"/>
          </a:xfrm>
        </p:spPr>
        <p:txBody>
          <a:bodyPr>
            <a:noAutofit/>
          </a:bodyPr>
          <a:lstStyle/>
          <a:p>
            <a:pPr algn="l">
              <a:buFont typeface="Arial" panose="020B0604020202020204" pitchFamily="34" charset="0"/>
              <a:buChar char="•"/>
            </a:pPr>
            <a:br>
              <a:rPr lang="en-ZA" sz="2000" dirty="0">
                <a:solidFill>
                  <a:srgbClr val="FFFF00"/>
                </a:solidFill>
              </a:rPr>
            </a:br>
            <a:br>
              <a:rPr lang="en-ZA" sz="2000" dirty="0">
                <a:solidFill>
                  <a:srgbClr val="FFFF00"/>
                </a:solidFill>
              </a:rPr>
            </a:br>
            <a:br>
              <a:rPr lang="en-ZA" sz="2000" dirty="0">
                <a:solidFill>
                  <a:srgbClr val="FFFF00"/>
                </a:solidFill>
              </a:rPr>
            </a:br>
            <a:br>
              <a:rPr lang="en-ZA" sz="2000" dirty="0">
                <a:solidFill>
                  <a:srgbClr val="FFFF00"/>
                </a:solidFill>
              </a:rPr>
            </a:br>
            <a:br>
              <a:rPr lang="en-ZA" sz="2000" dirty="0">
                <a:solidFill>
                  <a:srgbClr val="FFFF00"/>
                </a:solidFill>
              </a:rPr>
            </a:br>
            <a:br>
              <a:rPr lang="en-ZA" sz="2000" dirty="0">
                <a:solidFill>
                  <a:srgbClr val="FFFF00"/>
                </a:solidFill>
              </a:rPr>
            </a:br>
            <a:br>
              <a:rPr lang="en-ZA" sz="2000" dirty="0">
                <a:solidFill>
                  <a:srgbClr val="FFFF00"/>
                </a:solidFill>
              </a:rPr>
            </a:br>
            <a:r>
              <a:rPr lang="en-ZA" sz="2000" b="1" dirty="0">
                <a:solidFill>
                  <a:srgbClr val="FFFF00"/>
                </a:solidFill>
              </a:rPr>
              <a:t>Do not tear out ANY pages from the answer book</a:t>
            </a:r>
            <a:br>
              <a:rPr lang="en-ZA" sz="2000" b="1" dirty="0">
                <a:solidFill>
                  <a:srgbClr val="FFFF00"/>
                </a:solidFill>
              </a:rPr>
            </a:br>
            <a:br>
              <a:rPr lang="en-ZA" sz="2000" b="1" dirty="0">
                <a:solidFill>
                  <a:srgbClr val="FFFF00"/>
                </a:solidFill>
              </a:rPr>
            </a:br>
            <a:r>
              <a:rPr lang="en-ZA" sz="2000" b="1" dirty="0">
                <a:solidFill>
                  <a:srgbClr val="FFFF00"/>
                </a:solidFill>
              </a:rPr>
              <a:t>Ensure addenda are completed &amp; inserted in your answer book</a:t>
            </a:r>
            <a:br>
              <a:rPr lang="en-ZA" sz="2000" b="1" dirty="0">
                <a:solidFill>
                  <a:srgbClr val="FFFF00"/>
                </a:solidFill>
              </a:rPr>
            </a:br>
            <a:br>
              <a:rPr lang="en-ZA" sz="2000" b="1" dirty="0">
                <a:solidFill>
                  <a:srgbClr val="FFFF00"/>
                </a:solidFill>
              </a:rPr>
            </a:br>
            <a:r>
              <a:rPr lang="en-ZA" sz="2000" b="1" dirty="0">
                <a:solidFill>
                  <a:srgbClr val="FFFF00"/>
                </a:solidFill>
              </a:rPr>
              <a:t>Only use exam numbers, </a:t>
            </a:r>
            <a:r>
              <a:rPr lang="en-ZA" sz="2800" b="1" dirty="0">
                <a:solidFill>
                  <a:srgbClr val="FFFF00"/>
                </a:solidFill>
              </a:rPr>
              <a:t>NO NAMES</a:t>
            </a:r>
            <a:br>
              <a:rPr lang="en-ZA" sz="2000" b="1" dirty="0">
                <a:solidFill>
                  <a:srgbClr val="FFFF00"/>
                </a:solidFill>
              </a:rPr>
            </a:br>
            <a:br>
              <a:rPr lang="en-ZA" sz="2000" b="1" dirty="0">
                <a:solidFill>
                  <a:srgbClr val="FFFF00"/>
                </a:solidFill>
              </a:rPr>
            </a:br>
            <a:r>
              <a:rPr lang="en-ZA" sz="2000" b="1" dirty="0">
                <a:solidFill>
                  <a:srgbClr val="FFFF00"/>
                </a:solidFill>
              </a:rPr>
              <a:t>During the first hour, no candidate is allowed to leave the venue</a:t>
            </a:r>
            <a:br>
              <a:rPr lang="en-ZA" sz="2000" b="1" dirty="0">
                <a:solidFill>
                  <a:srgbClr val="FFFF00"/>
                </a:solidFill>
              </a:rPr>
            </a:br>
            <a:br>
              <a:rPr lang="en-ZA" sz="2000" b="1" dirty="0">
                <a:solidFill>
                  <a:srgbClr val="FFFF00"/>
                </a:solidFill>
              </a:rPr>
            </a:br>
            <a:r>
              <a:rPr lang="en-ZA" sz="2000" b="1" dirty="0">
                <a:solidFill>
                  <a:srgbClr val="FFFF00"/>
                </a:solidFill>
              </a:rPr>
              <a:t>Candidates to sign Attendance Register next to ID number</a:t>
            </a:r>
            <a:br>
              <a:rPr lang="en-ZA" sz="2000" b="1" dirty="0">
                <a:solidFill>
                  <a:srgbClr val="FFFF00"/>
                </a:solidFill>
              </a:rPr>
            </a:br>
            <a:br>
              <a:rPr lang="en-ZA" sz="2000" b="1" dirty="0">
                <a:solidFill>
                  <a:srgbClr val="FFFF00"/>
                </a:solidFill>
              </a:rPr>
            </a:br>
            <a:r>
              <a:rPr lang="en-ZA" sz="2000" b="1" dirty="0">
                <a:solidFill>
                  <a:srgbClr val="FFFF00"/>
                </a:solidFill>
              </a:rPr>
              <a:t>Candidates have to be escorted to the toilet and back (</a:t>
            </a:r>
            <a:r>
              <a:rPr lang="en-ZA" sz="2800" b="1" dirty="0">
                <a:solidFill>
                  <a:srgbClr val="FF0000"/>
                </a:solidFill>
              </a:rPr>
              <a:t>not during 1</a:t>
            </a:r>
            <a:r>
              <a:rPr lang="en-ZA" sz="2800" b="1" baseline="30000" dirty="0">
                <a:solidFill>
                  <a:srgbClr val="FF0000"/>
                </a:solidFill>
              </a:rPr>
              <a:t>st</a:t>
            </a:r>
            <a:r>
              <a:rPr lang="en-ZA" sz="2800" b="1" dirty="0">
                <a:solidFill>
                  <a:srgbClr val="FF0000"/>
                </a:solidFill>
              </a:rPr>
              <a:t> hour</a:t>
            </a:r>
            <a:r>
              <a:rPr lang="en-ZA" sz="2000" b="1" dirty="0">
                <a:solidFill>
                  <a:srgbClr val="FFFF00"/>
                </a:solidFill>
              </a:rPr>
              <a:t>)</a:t>
            </a:r>
            <a:br>
              <a:rPr lang="en-ZA" sz="2000" b="1" dirty="0">
                <a:solidFill>
                  <a:srgbClr val="FFFF00"/>
                </a:solidFill>
              </a:rPr>
            </a:br>
            <a:r>
              <a:rPr lang="en-ZA" sz="2800" b="1" i="1" dirty="0"/>
              <a:t> </a:t>
            </a:r>
          </a:p>
        </p:txBody>
      </p:sp>
    </p:spTree>
    <p:extLst>
      <p:ext uri="{BB962C8B-B14F-4D97-AF65-F5344CB8AC3E}">
        <p14:creationId xmlns:p14="http://schemas.microsoft.com/office/powerpoint/2010/main" val="894489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0" y="594737"/>
            <a:ext cx="6400800" cy="1080654"/>
          </a:xfrm>
        </p:spPr>
        <p:txBody>
          <a:bodyPr>
            <a:normAutofit/>
          </a:bodyPr>
          <a:lstStyle/>
          <a:p>
            <a:pPr algn="l"/>
            <a:r>
              <a:rPr lang="en-ZA" b="1" dirty="0">
                <a:solidFill>
                  <a:schemeClr val="tx1">
                    <a:lumMod val="95000"/>
                  </a:schemeClr>
                </a:solidFill>
              </a:rPr>
              <a:t>DURING THE EXAMINATION SESSION</a:t>
            </a:r>
            <a:endParaRPr lang="en-US" b="1" dirty="0">
              <a:solidFill>
                <a:schemeClr val="tx1">
                  <a:lumMod val="95000"/>
                </a:schemeClr>
              </a:solidFill>
            </a:endParaRPr>
          </a:p>
        </p:txBody>
      </p:sp>
      <p:sp>
        <p:nvSpPr>
          <p:cNvPr id="6" name="Rectangle 5"/>
          <p:cNvSpPr/>
          <p:nvPr/>
        </p:nvSpPr>
        <p:spPr>
          <a:xfrm>
            <a:off x="0" y="5943600"/>
            <a:ext cx="91440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6" name="Picture 2" descr="C:\Users\Sithandile.Maqokolo\AppData\Local\Microsoft\Windows\Temporary Internet Files\Content.IE5\UMF4QE60\Ikhala College Combined logo (with DH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13853"/>
            <a:ext cx="2590800" cy="108065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Queenstown Campus</a:t>
            </a:r>
          </a:p>
        </p:txBody>
      </p:sp>
      <p:sp>
        <p:nvSpPr>
          <p:cNvPr id="5" name="Slide Number Placeholder 4"/>
          <p:cNvSpPr>
            <a:spLocks noGrp="1"/>
          </p:cNvSpPr>
          <p:nvPr>
            <p:ph type="sldNum" sz="quarter" idx="12"/>
          </p:nvPr>
        </p:nvSpPr>
        <p:spPr/>
        <p:txBody>
          <a:bodyPr/>
          <a:lstStyle/>
          <a:p>
            <a:fld id="{8DB1A153-8D48-4358-9358-C451DF136751}" type="slidenum">
              <a:rPr lang="en-US" smtClean="0"/>
              <a:t>27</a:t>
            </a:fld>
            <a:endParaRPr lang="en-US"/>
          </a:p>
        </p:txBody>
      </p:sp>
      <p:sp>
        <p:nvSpPr>
          <p:cNvPr id="7" name="Title 6"/>
          <p:cNvSpPr>
            <a:spLocks noGrp="1"/>
          </p:cNvSpPr>
          <p:nvPr>
            <p:ph type="ctrTitle"/>
          </p:nvPr>
        </p:nvSpPr>
        <p:spPr>
          <a:xfrm>
            <a:off x="603738" y="2324100"/>
            <a:ext cx="8001000" cy="2362200"/>
          </a:xfrm>
        </p:spPr>
        <p:txBody>
          <a:bodyPr>
            <a:noAutofit/>
          </a:bodyPr>
          <a:lstStyle/>
          <a:p>
            <a:pPr algn="l"/>
            <a:r>
              <a:rPr lang="en-ZA" sz="2400" dirty="0">
                <a:solidFill>
                  <a:srgbClr val="FFFF00"/>
                </a:solidFill>
              </a:rPr>
              <a:t>On completion of the exam candidates must remain seated and raise his/her hand to indicate to the invigilator to collect the answer script &amp; question paper</a:t>
            </a:r>
            <a:br>
              <a:rPr lang="en-ZA" sz="2400" dirty="0">
                <a:solidFill>
                  <a:srgbClr val="FFFF00"/>
                </a:solidFill>
              </a:rPr>
            </a:br>
            <a:br>
              <a:rPr lang="en-ZA" sz="2400" dirty="0">
                <a:solidFill>
                  <a:srgbClr val="FFFF00"/>
                </a:solidFill>
              </a:rPr>
            </a:br>
            <a:r>
              <a:rPr lang="en-ZA" sz="2400" dirty="0">
                <a:solidFill>
                  <a:srgbClr val="FFFF00"/>
                </a:solidFill>
              </a:rPr>
              <a:t>A Candidate must sign for submission of answer book next to his/her ID number. During the last 15 minutes of the exam session, candidates must </a:t>
            </a:r>
            <a:r>
              <a:rPr lang="en-ZA" sz="2400" b="1" dirty="0">
                <a:solidFill>
                  <a:srgbClr val="FFFF00"/>
                </a:solidFill>
              </a:rPr>
              <a:t>remain seated until all scripts, question papers and signatures are collected </a:t>
            </a:r>
            <a:r>
              <a:rPr lang="en-ZA" sz="2400" dirty="0">
                <a:solidFill>
                  <a:srgbClr val="FFFF00"/>
                </a:solidFill>
              </a:rPr>
              <a:t>– </a:t>
            </a:r>
            <a:r>
              <a:rPr lang="en-ZA" sz="2800" dirty="0">
                <a:solidFill>
                  <a:srgbClr val="00B0F0"/>
                </a:solidFill>
              </a:rPr>
              <a:t>no candidates allowed to leave the venue during last 15 minutes.</a:t>
            </a:r>
            <a:br>
              <a:rPr lang="en-ZA" sz="2400" dirty="0">
                <a:solidFill>
                  <a:srgbClr val="00B0F0"/>
                </a:solidFill>
              </a:rPr>
            </a:br>
            <a:br>
              <a:rPr lang="en-ZA" sz="2400" dirty="0">
                <a:solidFill>
                  <a:srgbClr val="00B0F0"/>
                </a:solidFill>
              </a:rPr>
            </a:br>
            <a:r>
              <a:rPr lang="en-ZA" sz="2400" dirty="0">
                <a:solidFill>
                  <a:srgbClr val="FFFF00"/>
                </a:solidFill>
              </a:rPr>
              <a:t>Candidates will sign the register indicating the time they left/completed the session.</a:t>
            </a:r>
            <a:br>
              <a:rPr lang="en-ZA" sz="2400" dirty="0">
                <a:solidFill>
                  <a:srgbClr val="FFFF00"/>
                </a:solidFill>
              </a:rPr>
            </a:br>
            <a:endParaRPr lang="en-ZA" sz="2400" b="1" i="1" dirty="0"/>
          </a:p>
        </p:txBody>
      </p:sp>
    </p:spTree>
    <p:extLst>
      <p:ext uri="{BB962C8B-B14F-4D97-AF65-F5344CB8AC3E}">
        <p14:creationId xmlns:p14="http://schemas.microsoft.com/office/powerpoint/2010/main" val="2221052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927452"/>
            <a:ext cx="7010400" cy="1080654"/>
          </a:xfrm>
        </p:spPr>
        <p:txBody>
          <a:bodyPr>
            <a:normAutofit/>
          </a:bodyPr>
          <a:lstStyle/>
          <a:p>
            <a:pPr algn="l"/>
            <a:r>
              <a:rPr lang="en-ZA" b="1" dirty="0">
                <a:solidFill>
                  <a:schemeClr val="tx1"/>
                </a:solidFill>
              </a:rPr>
              <a:t>IRREGULARITIES</a:t>
            </a:r>
            <a:endParaRPr lang="en-US" b="1" dirty="0">
              <a:solidFill>
                <a:schemeClr val="tx1"/>
              </a:solidFill>
            </a:endParaRPr>
          </a:p>
        </p:txBody>
      </p:sp>
      <p:sp>
        <p:nvSpPr>
          <p:cNvPr id="6" name="Rectangle 5"/>
          <p:cNvSpPr/>
          <p:nvPr/>
        </p:nvSpPr>
        <p:spPr>
          <a:xfrm>
            <a:off x="0" y="5943600"/>
            <a:ext cx="91440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6" name="Picture 2" descr="C:\Users\Sithandile.Maqokolo\AppData\Local\Microsoft\Windows\Temporary Internet Files\Content.IE5\UMF4QE60\Ikhala College Combined logo (with DH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13853"/>
            <a:ext cx="2590800" cy="108065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Queenstown Campus</a:t>
            </a:r>
          </a:p>
        </p:txBody>
      </p:sp>
      <p:sp>
        <p:nvSpPr>
          <p:cNvPr id="5" name="Slide Number Placeholder 4"/>
          <p:cNvSpPr>
            <a:spLocks noGrp="1"/>
          </p:cNvSpPr>
          <p:nvPr>
            <p:ph type="sldNum" sz="quarter" idx="12"/>
          </p:nvPr>
        </p:nvSpPr>
        <p:spPr/>
        <p:txBody>
          <a:bodyPr/>
          <a:lstStyle/>
          <a:p>
            <a:fld id="{8DB1A153-8D48-4358-9358-C451DF136751}" type="slidenum">
              <a:rPr lang="en-US" smtClean="0"/>
              <a:t>28</a:t>
            </a:fld>
            <a:endParaRPr lang="en-US"/>
          </a:p>
        </p:txBody>
      </p:sp>
      <p:sp>
        <p:nvSpPr>
          <p:cNvPr id="7" name="Title 6"/>
          <p:cNvSpPr>
            <a:spLocks noGrp="1"/>
          </p:cNvSpPr>
          <p:nvPr>
            <p:ph type="ctrTitle"/>
          </p:nvPr>
        </p:nvSpPr>
        <p:spPr>
          <a:xfrm>
            <a:off x="533400" y="1752600"/>
            <a:ext cx="8071338" cy="3429000"/>
          </a:xfrm>
        </p:spPr>
        <p:txBody>
          <a:bodyPr>
            <a:noAutofit/>
          </a:bodyPr>
          <a:lstStyle/>
          <a:p>
            <a:pPr algn="l"/>
            <a:br>
              <a:rPr lang="en-ZA" sz="2000" dirty="0">
                <a:solidFill>
                  <a:srgbClr val="FFFF00"/>
                </a:solidFill>
              </a:rPr>
            </a:br>
            <a:br>
              <a:rPr lang="en-ZA" sz="2000" dirty="0">
                <a:solidFill>
                  <a:srgbClr val="FFFF00"/>
                </a:solidFill>
              </a:rPr>
            </a:br>
            <a:r>
              <a:rPr lang="en-ZA" sz="2400" b="1" dirty="0">
                <a:solidFill>
                  <a:srgbClr val="FFFF00"/>
                </a:solidFill>
              </a:rPr>
              <a:t>Leaked question papers/marking guidelines. It is a criminal offence to make use of leaked information,   Report leakages to Campus Management</a:t>
            </a:r>
            <a:br>
              <a:rPr lang="en-ZA" sz="2400" b="1" dirty="0">
                <a:solidFill>
                  <a:srgbClr val="FFFF00"/>
                </a:solidFill>
              </a:rPr>
            </a:br>
            <a:br>
              <a:rPr lang="en-ZA" sz="2400" b="1" dirty="0">
                <a:solidFill>
                  <a:srgbClr val="FFFF00"/>
                </a:solidFill>
              </a:rPr>
            </a:br>
            <a:r>
              <a:rPr lang="en-ZA" sz="2400" b="1" dirty="0">
                <a:solidFill>
                  <a:srgbClr val="FFFF00"/>
                </a:solidFill>
              </a:rPr>
              <a:t>Candidates found writing of behalf of other candidates</a:t>
            </a:r>
            <a:br>
              <a:rPr lang="en-ZA" sz="2400" b="1" dirty="0">
                <a:solidFill>
                  <a:srgbClr val="FFFF00"/>
                </a:solidFill>
              </a:rPr>
            </a:br>
            <a:br>
              <a:rPr lang="en-ZA" sz="2400" b="1" dirty="0">
                <a:solidFill>
                  <a:srgbClr val="FFFF00"/>
                </a:solidFill>
              </a:rPr>
            </a:br>
            <a:r>
              <a:rPr lang="en-ZA" sz="2400" b="1" dirty="0">
                <a:solidFill>
                  <a:srgbClr val="FFFF00"/>
                </a:solidFill>
              </a:rPr>
              <a:t>Failure to produce a valid ID</a:t>
            </a:r>
            <a:br>
              <a:rPr lang="en-ZA" sz="2400" b="1" dirty="0">
                <a:solidFill>
                  <a:srgbClr val="FFFF00"/>
                </a:solidFill>
              </a:rPr>
            </a:br>
            <a:br>
              <a:rPr lang="en-ZA" sz="2400" b="1" dirty="0">
                <a:solidFill>
                  <a:srgbClr val="FFFF00"/>
                </a:solidFill>
              </a:rPr>
            </a:br>
            <a:r>
              <a:rPr lang="en-ZA" sz="2400" b="1" dirty="0">
                <a:solidFill>
                  <a:srgbClr val="FFFF00"/>
                </a:solidFill>
              </a:rPr>
              <a:t>Late arrival at exam centre</a:t>
            </a:r>
            <a:br>
              <a:rPr lang="en-ZA" sz="2400" b="1" dirty="0">
                <a:solidFill>
                  <a:srgbClr val="FFFF00"/>
                </a:solidFill>
              </a:rPr>
            </a:br>
            <a:br>
              <a:rPr lang="en-ZA" sz="2000" b="1" dirty="0">
                <a:solidFill>
                  <a:srgbClr val="FFFF00"/>
                </a:solidFill>
              </a:rPr>
            </a:br>
            <a:endParaRPr lang="en-ZA" sz="700" dirty="0"/>
          </a:p>
        </p:txBody>
      </p:sp>
    </p:spTree>
    <p:extLst>
      <p:ext uri="{BB962C8B-B14F-4D97-AF65-F5344CB8AC3E}">
        <p14:creationId xmlns:p14="http://schemas.microsoft.com/office/powerpoint/2010/main" val="1178727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48487" y="300808"/>
            <a:ext cx="5295313" cy="1080654"/>
          </a:xfrm>
        </p:spPr>
        <p:txBody>
          <a:bodyPr>
            <a:normAutofit/>
          </a:bodyPr>
          <a:lstStyle/>
          <a:p>
            <a:pPr algn="l"/>
            <a:r>
              <a:rPr lang="en-ZA" sz="3600" b="1" dirty="0">
                <a:solidFill>
                  <a:schemeClr val="tx1"/>
                </a:solidFill>
              </a:rPr>
              <a:t>IRREGULARITIES</a:t>
            </a:r>
            <a:endParaRPr lang="en-US" sz="3600" b="1" dirty="0">
              <a:solidFill>
                <a:schemeClr val="tx1"/>
              </a:solidFill>
            </a:endParaRPr>
          </a:p>
        </p:txBody>
      </p:sp>
      <p:sp>
        <p:nvSpPr>
          <p:cNvPr id="6" name="Rectangle 5"/>
          <p:cNvSpPr/>
          <p:nvPr/>
        </p:nvSpPr>
        <p:spPr>
          <a:xfrm>
            <a:off x="0" y="5943600"/>
            <a:ext cx="91440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6" name="Picture 2" descr="C:\Users\Sithandile.Maqokolo\AppData\Local\Microsoft\Windows\Temporary Internet Files\Content.IE5\UMF4QE60\Ikhala College Combined logo (with DH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13853"/>
            <a:ext cx="2590800" cy="108065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Queenstown Campus</a:t>
            </a:r>
          </a:p>
        </p:txBody>
      </p:sp>
      <p:sp>
        <p:nvSpPr>
          <p:cNvPr id="5" name="Slide Number Placeholder 4"/>
          <p:cNvSpPr>
            <a:spLocks noGrp="1"/>
          </p:cNvSpPr>
          <p:nvPr>
            <p:ph type="sldNum" sz="quarter" idx="12"/>
          </p:nvPr>
        </p:nvSpPr>
        <p:spPr/>
        <p:txBody>
          <a:bodyPr/>
          <a:lstStyle/>
          <a:p>
            <a:fld id="{8DB1A153-8D48-4358-9358-C451DF136751}" type="slidenum">
              <a:rPr lang="en-US" smtClean="0"/>
              <a:t>29</a:t>
            </a:fld>
            <a:endParaRPr lang="en-US"/>
          </a:p>
        </p:txBody>
      </p:sp>
      <p:sp>
        <p:nvSpPr>
          <p:cNvPr id="7" name="Title 6"/>
          <p:cNvSpPr>
            <a:spLocks noGrp="1"/>
          </p:cNvSpPr>
          <p:nvPr>
            <p:ph type="ctrTitle"/>
          </p:nvPr>
        </p:nvSpPr>
        <p:spPr>
          <a:xfrm>
            <a:off x="603738" y="2324100"/>
            <a:ext cx="8001000" cy="2362200"/>
          </a:xfrm>
        </p:spPr>
        <p:txBody>
          <a:bodyPr>
            <a:noAutofit/>
          </a:bodyPr>
          <a:lstStyle/>
          <a:p>
            <a:r>
              <a:rPr lang="en-ZA" sz="9600" b="1" i="1" dirty="0"/>
              <a:t> </a:t>
            </a:r>
            <a:endParaRPr lang="en-ZA" sz="2800" b="1" i="1" dirty="0"/>
          </a:p>
        </p:txBody>
      </p:sp>
      <p:sp>
        <p:nvSpPr>
          <p:cNvPr id="9" name="TextBox 8">
            <a:extLst>
              <a:ext uri="{FF2B5EF4-FFF2-40B4-BE49-F238E27FC236}">
                <a16:creationId xmlns:a16="http://schemas.microsoft.com/office/drawing/2014/main" id="{8F1F3980-B46E-46A5-BCCB-54B43B6B1E6F}"/>
              </a:ext>
            </a:extLst>
          </p:cNvPr>
          <p:cNvSpPr txBox="1"/>
          <p:nvPr/>
        </p:nvSpPr>
        <p:spPr>
          <a:xfrm>
            <a:off x="304800" y="1326617"/>
            <a:ext cx="8616462" cy="4524315"/>
          </a:xfrm>
          <a:prstGeom prst="rect">
            <a:avLst/>
          </a:prstGeom>
          <a:noFill/>
        </p:spPr>
        <p:txBody>
          <a:bodyPr wrap="square">
            <a:spAutoFit/>
          </a:bodyPr>
          <a:lstStyle/>
          <a:p>
            <a:r>
              <a:rPr lang="en-ZA" sz="2400" b="1" dirty="0">
                <a:solidFill>
                  <a:srgbClr val="FFFF00"/>
                </a:solidFill>
              </a:rPr>
              <a:t>Exam number not on mark sheet</a:t>
            </a:r>
          </a:p>
          <a:p>
            <a:br>
              <a:rPr lang="en-ZA" sz="2400" b="1" dirty="0">
                <a:solidFill>
                  <a:srgbClr val="FFFF00"/>
                </a:solidFill>
              </a:rPr>
            </a:br>
            <a:r>
              <a:rPr lang="en-ZA" sz="2400" b="1" dirty="0">
                <a:solidFill>
                  <a:srgbClr val="FFFF00"/>
                </a:solidFill>
              </a:rPr>
              <a:t>Answer script damaged</a:t>
            </a:r>
          </a:p>
          <a:p>
            <a:br>
              <a:rPr lang="en-ZA" sz="2400" b="1" dirty="0">
                <a:solidFill>
                  <a:srgbClr val="FFFF00"/>
                </a:solidFill>
              </a:rPr>
            </a:br>
            <a:r>
              <a:rPr lang="en-ZA" sz="2400" b="1" dirty="0">
                <a:solidFill>
                  <a:srgbClr val="FFFF00"/>
                </a:solidFill>
              </a:rPr>
              <a:t>Creating a disturbance or behave in an improper manner</a:t>
            </a:r>
          </a:p>
          <a:p>
            <a:br>
              <a:rPr lang="en-ZA" sz="2400" b="1" dirty="0">
                <a:solidFill>
                  <a:srgbClr val="FFFF00"/>
                </a:solidFill>
              </a:rPr>
            </a:br>
            <a:r>
              <a:rPr lang="en-ZA" sz="2400" b="1" dirty="0">
                <a:solidFill>
                  <a:srgbClr val="FFFF00"/>
                </a:solidFill>
              </a:rPr>
              <a:t>Disorderly conduct</a:t>
            </a:r>
          </a:p>
          <a:p>
            <a:br>
              <a:rPr lang="en-ZA" sz="2400" b="1" dirty="0">
                <a:solidFill>
                  <a:srgbClr val="FFFF00"/>
                </a:solidFill>
              </a:rPr>
            </a:br>
            <a:r>
              <a:rPr lang="en-ZA" sz="2400" b="1" dirty="0">
                <a:solidFill>
                  <a:srgbClr val="FFFF00"/>
                </a:solidFill>
              </a:rPr>
              <a:t>Disregard of instructions from Chief Invigilator/Invigilator</a:t>
            </a:r>
          </a:p>
          <a:p>
            <a:br>
              <a:rPr lang="en-ZA" sz="2400" b="1" dirty="0">
                <a:solidFill>
                  <a:srgbClr val="FFFF00"/>
                </a:solidFill>
              </a:rPr>
            </a:br>
            <a:r>
              <a:rPr lang="en-ZA" sz="2400" b="1" dirty="0">
                <a:solidFill>
                  <a:srgbClr val="FFFF00"/>
                </a:solidFill>
              </a:rPr>
              <a:t>Disregard of Examination regulations</a:t>
            </a:r>
            <a:br>
              <a:rPr lang="en-ZA" sz="2400" b="1" dirty="0">
                <a:solidFill>
                  <a:srgbClr val="FFFF00"/>
                </a:solidFill>
              </a:rPr>
            </a:br>
            <a:r>
              <a:rPr lang="en-ZA" sz="2400" dirty="0"/>
              <a:t> </a:t>
            </a:r>
            <a:endParaRPr lang="en-ZA" dirty="0"/>
          </a:p>
        </p:txBody>
      </p:sp>
    </p:spTree>
    <p:extLst>
      <p:ext uri="{BB962C8B-B14F-4D97-AF65-F5344CB8AC3E}">
        <p14:creationId xmlns:p14="http://schemas.microsoft.com/office/powerpoint/2010/main" val="4184538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3813175"/>
          </a:xfrm>
        </p:spPr>
        <p:txBody>
          <a:bodyPr>
            <a:normAutofit/>
          </a:bodyPr>
          <a:lstStyle/>
          <a:p>
            <a:pPr algn="l"/>
            <a:r>
              <a:rPr lang="en-US" sz="2000" dirty="0"/>
              <a:t> </a:t>
            </a:r>
          </a:p>
        </p:txBody>
      </p:sp>
      <p:sp>
        <p:nvSpPr>
          <p:cNvPr id="3" name="Subtitle 2"/>
          <p:cNvSpPr>
            <a:spLocks noGrp="1"/>
          </p:cNvSpPr>
          <p:nvPr>
            <p:ph type="subTitle" idx="1"/>
          </p:nvPr>
        </p:nvSpPr>
        <p:spPr/>
        <p:txBody>
          <a:bodyPr/>
          <a:lstStyle/>
          <a:p>
            <a:endParaRPr lang="en-US" dirty="0"/>
          </a:p>
          <a:p>
            <a:endParaRPr lang="en-US" dirty="0"/>
          </a:p>
        </p:txBody>
      </p:sp>
      <p:sp>
        <p:nvSpPr>
          <p:cNvPr id="6" name="Rectangle 5"/>
          <p:cNvSpPr/>
          <p:nvPr/>
        </p:nvSpPr>
        <p:spPr>
          <a:xfrm>
            <a:off x="0" y="5943600"/>
            <a:ext cx="91440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Sithandile.Maqokolo\AppData\Local\Microsoft\Windows\Temporary Internet Files\Content.IE5\UMF4QE60\Ikhala College Combined logo (with DH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13853"/>
            <a:ext cx="2590800" cy="10806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2211843"/>
            <a:ext cx="8686800" cy="1815882"/>
          </a:xfrm>
          <a:prstGeom prst="rect">
            <a:avLst/>
          </a:prstGeom>
        </p:spPr>
        <p:txBody>
          <a:bodyPr wrap="square">
            <a:spAutoFit/>
          </a:bodyPr>
          <a:lstStyle/>
          <a:p>
            <a:pPr marL="457200" indent="-457200">
              <a:buFont typeface="Arial" panose="020B0604020202020204" pitchFamily="34" charset="0"/>
              <a:buChar char="•"/>
            </a:pPr>
            <a:endParaRPr lang="en-ZA" sz="2800" dirty="0"/>
          </a:p>
          <a:p>
            <a:endParaRPr lang="en-ZA" sz="2800" dirty="0"/>
          </a:p>
          <a:p>
            <a:endParaRPr lang="en-ZA" sz="2800" dirty="0"/>
          </a:p>
          <a:p>
            <a:endParaRPr lang="en-ZA" sz="2800" dirty="0"/>
          </a:p>
        </p:txBody>
      </p:sp>
      <p:sp>
        <p:nvSpPr>
          <p:cNvPr id="7" name="Footer Placeholder 6"/>
          <p:cNvSpPr>
            <a:spLocks noGrp="1"/>
          </p:cNvSpPr>
          <p:nvPr>
            <p:ph type="ftr" sz="quarter" idx="11"/>
          </p:nvPr>
        </p:nvSpPr>
        <p:spPr/>
        <p:txBody>
          <a:bodyPr/>
          <a:lstStyle/>
          <a:p>
            <a:r>
              <a:rPr lang="en-US"/>
              <a:t>Queenstown Campus</a:t>
            </a:r>
          </a:p>
        </p:txBody>
      </p:sp>
      <p:sp>
        <p:nvSpPr>
          <p:cNvPr id="8" name="Slide Number Placeholder 7"/>
          <p:cNvSpPr>
            <a:spLocks noGrp="1"/>
          </p:cNvSpPr>
          <p:nvPr>
            <p:ph type="sldNum" sz="quarter" idx="12"/>
          </p:nvPr>
        </p:nvSpPr>
        <p:spPr/>
        <p:txBody>
          <a:bodyPr/>
          <a:lstStyle/>
          <a:p>
            <a:fld id="{8DB1A153-8D48-4358-9358-C451DF136751}" type="slidenum">
              <a:rPr lang="en-US" smtClean="0"/>
              <a:t>3</a:t>
            </a:fld>
            <a:endParaRPr lang="en-US"/>
          </a:p>
        </p:txBody>
      </p:sp>
      <p:pic>
        <p:nvPicPr>
          <p:cNvPr id="9" name="Picture 8">
            <a:extLst>
              <a:ext uri="{FF2B5EF4-FFF2-40B4-BE49-F238E27FC236}">
                <a16:creationId xmlns:a16="http://schemas.microsoft.com/office/drawing/2014/main" id="{9D2AC71B-C8B3-4A0D-BE1F-05D18B21F247}"/>
              </a:ext>
            </a:extLst>
          </p:cNvPr>
          <p:cNvPicPr>
            <a:picLocks noChangeAspect="1"/>
          </p:cNvPicPr>
          <p:nvPr/>
        </p:nvPicPr>
        <p:blipFill>
          <a:blip r:embed="rId3"/>
          <a:stretch>
            <a:fillRect/>
          </a:stretch>
        </p:blipFill>
        <p:spPr>
          <a:xfrm>
            <a:off x="990600" y="990600"/>
            <a:ext cx="6781800" cy="4876800"/>
          </a:xfrm>
          <a:prstGeom prst="rect">
            <a:avLst/>
          </a:prstGeom>
        </p:spPr>
      </p:pic>
    </p:spTree>
    <p:extLst>
      <p:ext uri="{BB962C8B-B14F-4D97-AF65-F5344CB8AC3E}">
        <p14:creationId xmlns:p14="http://schemas.microsoft.com/office/powerpoint/2010/main" val="904689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24200" y="324630"/>
            <a:ext cx="4876800" cy="628052"/>
          </a:xfrm>
        </p:spPr>
        <p:txBody>
          <a:bodyPr>
            <a:normAutofit lnSpcReduction="10000"/>
          </a:bodyPr>
          <a:lstStyle/>
          <a:p>
            <a:pPr algn="l"/>
            <a:r>
              <a:rPr lang="en-US" sz="3600" b="1" dirty="0">
                <a:solidFill>
                  <a:schemeClr val="tx1"/>
                </a:solidFill>
              </a:rPr>
              <a:t>IRREGULARITIES</a:t>
            </a:r>
          </a:p>
        </p:txBody>
      </p:sp>
      <p:sp>
        <p:nvSpPr>
          <p:cNvPr id="6" name="Rectangle 5"/>
          <p:cNvSpPr/>
          <p:nvPr/>
        </p:nvSpPr>
        <p:spPr>
          <a:xfrm>
            <a:off x="0" y="5943600"/>
            <a:ext cx="91440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6" name="Picture 2" descr="C:\Users\Sithandile.Maqokolo\AppData\Local\Microsoft\Windows\Temporary Internet Files\Content.IE5\UMF4QE60\Ikhala College Combined logo (with DH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56" y="-65239"/>
            <a:ext cx="2590800" cy="108065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Queenstown Campus</a:t>
            </a:r>
          </a:p>
        </p:txBody>
      </p:sp>
      <p:sp>
        <p:nvSpPr>
          <p:cNvPr id="5" name="Slide Number Placeholder 4"/>
          <p:cNvSpPr>
            <a:spLocks noGrp="1"/>
          </p:cNvSpPr>
          <p:nvPr>
            <p:ph type="sldNum" sz="quarter" idx="12"/>
          </p:nvPr>
        </p:nvSpPr>
        <p:spPr/>
        <p:txBody>
          <a:bodyPr/>
          <a:lstStyle/>
          <a:p>
            <a:fld id="{8DB1A153-8D48-4358-9358-C451DF136751}" type="slidenum">
              <a:rPr lang="en-US" smtClean="0"/>
              <a:t>30</a:t>
            </a:fld>
            <a:endParaRPr lang="en-US"/>
          </a:p>
        </p:txBody>
      </p:sp>
      <p:sp>
        <p:nvSpPr>
          <p:cNvPr id="7" name="Title 6"/>
          <p:cNvSpPr>
            <a:spLocks noGrp="1"/>
          </p:cNvSpPr>
          <p:nvPr>
            <p:ph type="ctrTitle"/>
          </p:nvPr>
        </p:nvSpPr>
        <p:spPr>
          <a:xfrm>
            <a:off x="263769" y="2324100"/>
            <a:ext cx="8340969" cy="2749810"/>
          </a:xfrm>
        </p:spPr>
        <p:txBody>
          <a:bodyPr>
            <a:noAutofit/>
          </a:bodyPr>
          <a:lstStyle/>
          <a:p>
            <a:r>
              <a:rPr lang="en-ZA" sz="9600" b="1" i="1" dirty="0"/>
              <a:t> </a:t>
            </a:r>
            <a:endParaRPr lang="en-ZA" sz="2800" b="1" i="1" dirty="0"/>
          </a:p>
        </p:txBody>
      </p:sp>
      <p:sp>
        <p:nvSpPr>
          <p:cNvPr id="9" name="TextBox 8">
            <a:extLst>
              <a:ext uri="{FF2B5EF4-FFF2-40B4-BE49-F238E27FC236}">
                <a16:creationId xmlns:a16="http://schemas.microsoft.com/office/drawing/2014/main" id="{8F1F3980-B46E-46A5-BCCB-54B43B6B1E6F}"/>
              </a:ext>
            </a:extLst>
          </p:cNvPr>
          <p:cNvSpPr txBox="1"/>
          <p:nvPr/>
        </p:nvSpPr>
        <p:spPr>
          <a:xfrm>
            <a:off x="457200" y="1137658"/>
            <a:ext cx="8616462" cy="5509200"/>
          </a:xfrm>
          <a:prstGeom prst="rect">
            <a:avLst/>
          </a:prstGeom>
          <a:noFill/>
        </p:spPr>
        <p:txBody>
          <a:bodyPr wrap="square">
            <a:spAutoFit/>
          </a:bodyPr>
          <a:lstStyle/>
          <a:p>
            <a:r>
              <a:rPr lang="en-ZA" sz="3200" b="1" dirty="0">
                <a:solidFill>
                  <a:srgbClr val="FFFF00"/>
                </a:solidFill>
              </a:rPr>
              <a:t>When found in possession of crib (cheat) notes or on cell phone, evidence will be confiscated.</a:t>
            </a:r>
          </a:p>
          <a:p>
            <a:endParaRPr lang="en-ZA" sz="3200" b="1" dirty="0">
              <a:solidFill>
                <a:srgbClr val="FFFF00"/>
              </a:solidFill>
            </a:endParaRPr>
          </a:p>
          <a:p>
            <a:r>
              <a:rPr lang="en-ZA" sz="3200" b="1" dirty="0">
                <a:solidFill>
                  <a:srgbClr val="FFFF00"/>
                </a:solidFill>
              </a:rPr>
              <a:t> New exam book issued to continue with exam.  </a:t>
            </a:r>
          </a:p>
          <a:p>
            <a:endParaRPr lang="en-ZA" sz="3200" b="1" dirty="0">
              <a:solidFill>
                <a:srgbClr val="FFFF00"/>
              </a:solidFill>
            </a:endParaRPr>
          </a:p>
          <a:p>
            <a:r>
              <a:rPr lang="en-ZA" sz="3200" b="1" dirty="0">
                <a:solidFill>
                  <a:srgbClr val="FFFF00"/>
                </a:solidFill>
              </a:rPr>
              <a:t>An irregularity will be declared.</a:t>
            </a:r>
          </a:p>
          <a:p>
            <a:endParaRPr lang="en-ZA" sz="3200" b="1" dirty="0">
              <a:solidFill>
                <a:srgbClr val="FFFF00"/>
              </a:solidFill>
            </a:endParaRPr>
          </a:p>
          <a:p>
            <a:pPr algn="ctr"/>
            <a:r>
              <a:rPr lang="en-ZA" sz="3200" b="1" dirty="0">
                <a:solidFill>
                  <a:srgbClr val="00B0F0"/>
                </a:solidFill>
              </a:rPr>
              <a:t>This is a serious offence!</a:t>
            </a:r>
          </a:p>
          <a:p>
            <a:pPr algn="ctr"/>
            <a:r>
              <a:rPr lang="en-ZA" sz="3200" b="1" dirty="0">
                <a:solidFill>
                  <a:srgbClr val="00B0F0"/>
                </a:solidFill>
              </a:rPr>
              <a:t>A student may be barred from ANY institution for THREE years!</a:t>
            </a:r>
          </a:p>
          <a:p>
            <a:pPr algn="ctr"/>
            <a:endParaRPr lang="en-ZA" sz="3200" b="1" dirty="0">
              <a:solidFill>
                <a:srgbClr val="FFFF00"/>
              </a:solidFill>
            </a:endParaRPr>
          </a:p>
        </p:txBody>
      </p:sp>
    </p:spTree>
    <p:extLst>
      <p:ext uri="{BB962C8B-B14F-4D97-AF65-F5344CB8AC3E}">
        <p14:creationId xmlns:p14="http://schemas.microsoft.com/office/powerpoint/2010/main" val="31399500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838158" y="2336507"/>
            <a:ext cx="5858020" cy="1143000"/>
          </a:xfrm>
        </p:spPr>
        <p:txBody>
          <a:bodyPr>
            <a:noAutofit/>
          </a:bodyPr>
          <a:lstStyle/>
          <a:p>
            <a:r>
              <a:rPr lang="en-ZA" sz="9600" b="1" i="1" dirty="0"/>
              <a:t> </a:t>
            </a:r>
            <a:r>
              <a:rPr lang="en-ZA" sz="8000" b="1" i="1" dirty="0">
                <a:solidFill>
                  <a:srgbClr val="FF0000"/>
                </a:solidFill>
              </a:rPr>
              <a:t>QUESTIONS?</a:t>
            </a:r>
            <a:endParaRPr lang="en-ZA" sz="2800" b="1" i="1" dirty="0">
              <a:solidFill>
                <a:srgbClr val="FF0000"/>
              </a:solidFill>
            </a:endParaRPr>
          </a:p>
        </p:txBody>
      </p:sp>
      <p:sp>
        <p:nvSpPr>
          <p:cNvPr id="4" name="Footer Placeholder 3"/>
          <p:cNvSpPr>
            <a:spLocks noGrp="1"/>
          </p:cNvSpPr>
          <p:nvPr>
            <p:ph type="ftr" sz="quarter" idx="11"/>
          </p:nvPr>
        </p:nvSpPr>
        <p:spPr/>
        <p:txBody>
          <a:bodyPr/>
          <a:lstStyle/>
          <a:p>
            <a:r>
              <a:rPr lang="en-US"/>
              <a:t>Queenstown Campus</a:t>
            </a:r>
          </a:p>
        </p:txBody>
      </p:sp>
      <p:sp>
        <p:nvSpPr>
          <p:cNvPr id="5" name="Slide Number Placeholder 4"/>
          <p:cNvSpPr>
            <a:spLocks noGrp="1"/>
          </p:cNvSpPr>
          <p:nvPr>
            <p:ph type="sldNum" sz="quarter" idx="12"/>
          </p:nvPr>
        </p:nvSpPr>
        <p:spPr/>
        <p:txBody>
          <a:bodyPr/>
          <a:lstStyle/>
          <a:p>
            <a:fld id="{8DB1A153-8D48-4358-9358-C451DF136751}" type="slidenum">
              <a:rPr lang="en-US" smtClean="0"/>
              <a:t>31</a:t>
            </a:fld>
            <a:endParaRPr lang="en-US"/>
          </a:p>
        </p:txBody>
      </p:sp>
      <p:sp>
        <p:nvSpPr>
          <p:cNvPr id="6" name="Rectangle 5"/>
          <p:cNvSpPr/>
          <p:nvPr/>
        </p:nvSpPr>
        <p:spPr>
          <a:xfrm>
            <a:off x="0" y="5943600"/>
            <a:ext cx="91440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6" name="Picture 2" descr="C:\Users\Sithandile.Maqokolo\AppData\Local\Microsoft\Windows\Temporary Internet Files\Content.IE5\UMF4QE60\Ikhala College Combined logo (with DH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56" y="-65239"/>
            <a:ext cx="2590800" cy="108065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891EEDF-0CED-49F5-9C74-9F4C8A7755DD}"/>
              </a:ext>
            </a:extLst>
          </p:cNvPr>
          <p:cNvPicPr>
            <a:picLocks noChangeAspect="1"/>
          </p:cNvPicPr>
          <p:nvPr/>
        </p:nvPicPr>
        <p:blipFill>
          <a:blip r:embed="rId3"/>
          <a:stretch>
            <a:fillRect/>
          </a:stretch>
        </p:blipFill>
        <p:spPr>
          <a:xfrm>
            <a:off x="1" y="1015415"/>
            <a:ext cx="2819400" cy="4791660"/>
          </a:xfrm>
          <a:prstGeom prst="rect">
            <a:avLst/>
          </a:prstGeom>
        </p:spPr>
      </p:pic>
    </p:spTree>
    <p:extLst>
      <p:ext uri="{BB962C8B-B14F-4D97-AF65-F5344CB8AC3E}">
        <p14:creationId xmlns:p14="http://schemas.microsoft.com/office/powerpoint/2010/main" val="3811451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6578" y="2336507"/>
            <a:ext cx="8229600" cy="1143000"/>
          </a:xfrm>
        </p:spPr>
        <p:txBody>
          <a:bodyPr>
            <a:noAutofit/>
          </a:bodyPr>
          <a:lstStyle/>
          <a:p>
            <a:r>
              <a:rPr lang="en-ZA" sz="9600" b="1" i="1" dirty="0"/>
              <a:t> </a:t>
            </a:r>
            <a:endParaRPr lang="en-ZA" sz="2800" b="1" i="1" dirty="0"/>
          </a:p>
        </p:txBody>
      </p:sp>
      <p:sp>
        <p:nvSpPr>
          <p:cNvPr id="4" name="Footer Placeholder 3"/>
          <p:cNvSpPr>
            <a:spLocks noGrp="1"/>
          </p:cNvSpPr>
          <p:nvPr>
            <p:ph type="ftr" sz="quarter" idx="11"/>
          </p:nvPr>
        </p:nvSpPr>
        <p:spPr/>
        <p:txBody>
          <a:bodyPr/>
          <a:lstStyle/>
          <a:p>
            <a:r>
              <a:rPr lang="en-US"/>
              <a:t>Queenstown Campus</a:t>
            </a:r>
          </a:p>
        </p:txBody>
      </p:sp>
      <p:sp>
        <p:nvSpPr>
          <p:cNvPr id="5" name="Slide Number Placeholder 4"/>
          <p:cNvSpPr>
            <a:spLocks noGrp="1"/>
          </p:cNvSpPr>
          <p:nvPr>
            <p:ph type="sldNum" sz="quarter" idx="12"/>
          </p:nvPr>
        </p:nvSpPr>
        <p:spPr/>
        <p:txBody>
          <a:bodyPr/>
          <a:lstStyle/>
          <a:p>
            <a:fld id="{8DB1A153-8D48-4358-9358-C451DF136751}" type="slidenum">
              <a:rPr lang="en-US" smtClean="0"/>
              <a:t>32</a:t>
            </a:fld>
            <a:endParaRPr lang="en-US"/>
          </a:p>
        </p:txBody>
      </p:sp>
      <p:sp>
        <p:nvSpPr>
          <p:cNvPr id="6" name="Rectangle 5"/>
          <p:cNvSpPr/>
          <p:nvPr/>
        </p:nvSpPr>
        <p:spPr>
          <a:xfrm>
            <a:off x="0" y="5943600"/>
            <a:ext cx="91440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6" name="Picture 2" descr="C:\Users\Sithandile.Maqokolo\AppData\Local\Microsoft\Windows\Temporary Internet Files\Content.IE5\UMF4QE60\Ikhala College Combined logo (with DH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56" y="-65239"/>
            <a:ext cx="2590800" cy="108065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F01DE73-2803-4CFF-AE62-8A21827B44DE}"/>
              </a:ext>
            </a:extLst>
          </p:cNvPr>
          <p:cNvPicPr>
            <a:picLocks noChangeAspect="1"/>
          </p:cNvPicPr>
          <p:nvPr/>
        </p:nvPicPr>
        <p:blipFill>
          <a:blip r:embed="rId3"/>
          <a:stretch>
            <a:fillRect/>
          </a:stretch>
        </p:blipFill>
        <p:spPr>
          <a:xfrm>
            <a:off x="1219200" y="1015415"/>
            <a:ext cx="7086600" cy="4791659"/>
          </a:xfrm>
          <a:prstGeom prst="rect">
            <a:avLst/>
          </a:prstGeom>
        </p:spPr>
      </p:pic>
    </p:spTree>
    <p:extLst>
      <p:ext uri="{BB962C8B-B14F-4D97-AF65-F5344CB8AC3E}">
        <p14:creationId xmlns:p14="http://schemas.microsoft.com/office/powerpoint/2010/main" val="2574281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6578" y="2336507"/>
            <a:ext cx="8229600" cy="1143000"/>
          </a:xfrm>
        </p:spPr>
        <p:txBody>
          <a:bodyPr>
            <a:noAutofit/>
          </a:bodyPr>
          <a:lstStyle/>
          <a:p>
            <a:r>
              <a:rPr lang="en-ZA" sz="9600" b="1" i="1" dirty="0"/>
              <a:t> </a:t>
            </a:r>
            <a:endParaRPr lang="en-ZA" sz="2800" b="1" i="1" dirty="0"/>
          </a:p>
        </p:txBody>
      </p:sp>
      <p:sp>
        <p:nvSpPr>
          <p:cNvPr id="4" name="Footer Placeholder 3"/>
          <p:cNvSpPr>
            <a:spLocks noGrp="1"/>
          </p:cNvSpPr>
          <p:nvPr>
            <p:ph type="ftr" sz="quarter" idx="11"/>
          </p:nvPr>
        </p:nvSpPr>
        <p:spPr/>
        <p:txBody>
          <a:bodyPr/>
          <a:lstStyle/>
          <a:p>
            <a:r>
              <a:rPr lang="en-US"/>
              <a:t>Queenstown Campus</a:t>
            </a:r>
          </a:p>
        </p:txBody>
      </p:sp>
      <p:sp>
        <p:nvSpPr>
          <p:cNvPr id="5" name="Slide Number Placeholder 4"/>
          <p:cNvSpPr>
            <a:spLocks noGrp="1"/>
          </p:cNvSpPr>
          <p:nvPr>
            <p:ph type="sldNum" sz="quarter" idx="12"/>
          </p:nvPr>
        </p:nvSpPr>
        <p:spPr/>
        <p:txBody>
          <a:bodyPr/>
          <a:lstStyle/>
          <a:p>
            <a:fld id="{8DB1A153-8D48-4358-9358-C451DF136751}" type="slidenum">
              <a:rPr lang="en-US" smtClean="0"/>
              <a:t>33</a:t>
            </a:fld>
            <a:endParaRPr lang="en-US"/>
          </a:p>
        </p:txBody>
      </p:sp>
      <p:sp>
        <p:nvSpPr>
          <p:cNvPr id="6" name="Rectangle 5"/>
          <p:cNvSpPr/>
          <p:nvPr/>
        </p:nvSpPr>
        <p:spPr>
          <a:xfrm>
            <a:off x="0" y="5943600"/>
            <a:ext cx="91440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6" name="Picture 2" descr="C:\Users\Sithandile.Maqokolo\AppData\Local\Microsoft\Windows\Temporary Internet Files\Content.IE5\UMF4QE60\Ikhala College Combined logo (with DH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56" y="-65239"/>
            <a:ext cx="2590800" cy="10806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1393A87-6569-4295-A494-83626533810C}"/>
              </a:ext>
            </a:extLst>
          </p:cNvPr>
          <p:cNvPicPr>
            <a:picLocks noChangeAspect="1"/>
          </p:cNvPicPr>
          <p:nvPr/>
        </p:nvPicPr>
        <p:blipFill rotWithShape="1">
          <a:blip r:embed="rId3"/>
          <a:srcRect b="11949"/>
          <a:stretch/>
        </p:blipFill>
        <p:spPr>
          <a:xfrm>
            <a:off x="0" y="689235"/>
            <a:ext cx="9144000" cy="4492365"/>
          </a:xfrm>
          <a:prstGeom prst="rect">
            <a:avLst/>
          </a:prstGeom>
        </p:spPr>
      </p:pic>
    </p:spTree>
    <p:extLst>
      <p:ext uri="{BB962C8B-B14F-4D97-AF65-F5344CB8AC3E}">
        <p14:creationId xmlns:p14="http://schemas.microsoft.com/office/powerpoint/2010/main" val="4266616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67000" y="753410"/>
            <a:ext cx="4876800" cy="628052"/>
          </a:xfrm>
        </p:spPr>
        <p:txBody>
          <a:bodyPr>
            <a:normAutofit lnSpcReduction="10000"/>
          </a:bodyPr>
          <a:lstStyle/>
          <a:p>
            <a:pPr algn="l"/>
            <a:r>
              <a:rPr lang="en-US" sz="3600" b="1" dirty="0">
                <a:solidFill>
                  <a:schemeClr val="tx1"/>
                </a:solidFill>
              </a:rPr>
              <a:t>EXAM PERMITS</a:t>
            </a:r>
          </a:p>
        </p:txBody>
      </p:sp>
      <p:sp>
        <p:nvSpPr>
          <p:cNvPr id="6" name="Rectangle 5"/>
          <p:cNvSpPr/>
          <p:nvPr/>
        </p:nvSpPr>
        <p:spPr>
          <a:xfrm>
            <a:off x="0" y="5943600"/>
            <a:ext cx="91440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6" name="Picture 2" descr="C:\Users\Sithandile.Maqokolo\AppData\Local\Microsoft\Windows\Temporary Internet Files\Content.IE5\UMF4QE60\Ikhala College Combined logo (with DH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56" y="-65239"/>
            <a:ext cx="2590800" cy="108065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Queenstown Campus</a:t>
            </a:r>
          </a:p>
        </p:txBody>
      </p:sp>
      <p:sp>
        <p:nvSpPr>
          <p:cNvPr id="5" name="Slide Number Placeholder 4"/>
          <p:cNvSpPr>
            <a:spLocks noGrp="1"/>
          </p:cNvSpPr>
          <p:nvPr>
            <p:ph type="sldNum" sz="quarter" idx="12"/>
          </p:nvPr>
        </p:nvSpPr>
        <p:spPr/>
        <p:txBody>
          <a:bodyPr/>
          <a:lstStyle/>
          <a:p>
            <a:fld id="{8DB1A153-8D48-4358-9358-C451DF136751}" type="slidenum">
              <a:rPr lang="en-US" smtClean="0"/>
              <a:t>4</a:t>
            </a:fld>
            <a:endParaRPr lang="en-US"/>
          </a:p>
        </p:txBody>
      </p:sp>
      <p:sp>
        <p:nvSpPr>
          <p:cNvPr id="7" name="Title 6"/>
          <p:cNvSpPr>
            <a:spLocks noGrp="1"/>
          </p:cNvSpPr>
          <p:nvPr>
            <p:ph type="ctrTitle"/>
          </p:nvPr>
        </p:nvSpPr>
        <p:spPr>
          <a:xfrm>
            <a:off x="263769" y="2324100"/>
            <a:ext cx="8340969" cy="2749810"/>
          </a:xfrm>
        </p:spPr>
        <p:txBody>
          <a:bodyPr>
            <a:noAutofit/>
          </a:bodyPr>
          <a:lstStyle/>
          <a:p>
            <a:r>
              <a:rPr lang="en-ZA" sz="9600" b="1" i="1" dirty="0"/>
              <a:t> </a:t>
            </a:r>
            <a:endParaRPr lang="en-ZA" sz="2800" b="1" i="1" dirty="0"/>
          </a:p>
        </p:txBody>
      </p:sp>
      <p:sp>
        <p:nvSpPr>
          <p:cNvPr id="9" name="TextBox 8">
            <a:extLst>
              <a:ext uri="{FF2B5EF4-FFF2-40B4-BE49-F238E27FC236}">
                <a16:creationId xmlns:a16="http://schemas.microsoft.com/office/drawing/2014/main" id="{8F1F3980-B46E-46A5-BCCB-54B43B6B1E6F}"/>
              </a:ext>
            </a:extLst>
          </p:cNvPr>
          <p:cNvSpPr txBox="1"/>
          <p:nvPr/>
        </p:nvSpPr>
        <p:spPr>
          <a:xfrm>
            <a:off x="263769" y="2258190"/>
            <a:ext cx="8616462" cy="1938992"/>
          </a:xfrm>
          <a:prstGeom prst="rect">
            <a:avLst/>
          </a:prstGeom>
          <a:noFill/>
        </p:spPr>
        <p:txBody>
          <a:bodyPr wrap="square">
            <a:spAutoFit/>
          </a:bodyPr>
          <a:lstStyle/>
          <a:p>
            <a:r>
              <a:rPr lang="en-ZA" sz="2400" dirty="0">
                <a:solidFill>
                  <a:srgbClr val="FFFF00"/>
                </a:solidFill>
              </a:rPr>
              <a:t>DO NOT WRITE ANYTHING ON YOUR EXAM PERMIT……KEEP IT CLEAN AND NEAT</a:t>
            </a:r>
          </a:p>
          <a:p>
            <a:pPr marL="0" indent="0">
              <a:buNone/>
            </a:pPr>
            <a:endParaRPr lang="en-ZA" sz="2400" dirty="0">
              <a:solidFill>
                <a:srgbClr val="FFFF00"/>
              </a:solidFill>
            </a:endParaRPr>
          </a:p>
          <a:p>
            <a:r>
              <a:rPr lang="en-ZA" sz="2400" dirty="0">
                <a:solidFill>
                  <a:srgbClr val="FFFF00"/>
                </a:solidFill>
              </a:rPr>
              <a:t>DO NOT HIGHLIGHT OR SCRATCH OUT THE SUBJECTS AS YOU HAVE COMPLETED IT!!</a:t>
            </a:r>
          </a:p>
        </p:txBody>
      </p:sp>
    </p:spTree>
    <p:extLst>
      <p:ext uri="{BB962C8B-B14F-4D97-AF65-F5344CB8AC3E}">
        <p14:creationId xmlns:p14="http://schemas.microsoft.com/office/powerpoint/2010/main" val="3286433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903693"/>
            <a:ext cx="5867400" cy="841375"/>
          </a:xfrm>
        </p:spPr>
        <p:txBody>
          <a:bodyPr>
            <a:normAutofit fontScale="90000"/>
          </a:bodyPr>
          <a:lstStyle/>
          <a:p>
            <a:pPr algn="l"/>
            <a:r>
              <a:rPr lang="en-ZA" b="1" dirty="0"/>
              <a:t>WHAT TIME do we start?</a:t>
            </a:r>
            <a:endParaRPr lang="en-US" sz="4000" dirty="0"/>
          </a:p>
        </p:txBody>
      </p:sp>
      <p:sp>
        <p:nvSpPr>
          <p:cNvPr id="3" name="Subtitle 2"/>
          <p:cNvSpPr>
            <a:spLocks noGrp="1"/>
          </p:cNvSpPr>
          <p:nvPr>
            <p:ph type="subTitle" idx="1"/>
          </p:nvPr>
        </p:nvSpPr>
        <p:spPr/>
        <p:txBody>
          <a:bodyPr/>
          <a:lstStyle/>
          <a:p>
            <a:endParaRPr lang="en-US" dirty="0"/>
          </a:p>
          <a:p>
            <a:endParaRPr lang="en-US" dirty="0"/>
          </a:p>
        </p:txBody>
      </p:sp>
      <p:sp>
        <p:nvSpPr>
          <p:cNvPr id="6" name="Rectangle 5"/>
          <p:cNvSpPr/>
          <p:nvPr/>
        </p:nvSpPr>
        <p:spPr>
          <a:xfrm>
            <a:off x="0" y="5943600"/>
            <a:ext cx="91440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Sithandile.Maqokolo\AppData\Local\Microsoft\Windows\Temporary Internet Files\Content.IE5\UMF4QE60\Ikhala College Combined logo (with DH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13853"/>
            <a:ext cx="2590800" cy="10806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2211843"/>
            <a:ext cx="8686800" cy="2677656"/>
          </a:xfrm>
          <a:prstGeom prst="rect">
            <a:avLst/>
          </a:prstGeom>
        </p:spPr>
        <p:txBody>
          <a:bodyPr wrap="square">
            <a:spAutoFit/>
          </a:bodyPr>
          <a:lstStyle/>
          <a:p>
            <a:pPr marL="457200" indent="-457200">
              <a:buFont typeface="Arial" panose="020B0604020202020204" pitchFamily="34" charset="0"/>
              <a:buChar char="•"/>
            </a:pPr>
            <a:endParaRPr lang="en-ZA" sz="2800" dirty="0">
              <a:solidFill>
                <a:prstClr val="white"/>
              </a:solidFill>
            </a:endParaRPr>
          </a:p>
          <a:p>
            <a:pPr marL="457200" indent="-457200">
              <a:buFont typeface="Arial" panose="020B0604020202020204" pitchFamily="34" charset="0"/>
              <a:buChar char="•"/>
            </a:pPr>
            <a:endParaRPr lang="en-ZA" sz="2800" dirty="0"/>
          </a:p>
          <a:p>
            <a:pPr marL="457200" indent="-457200">
              <a:buFont typeface="Arial" panose="020B0604020202020204" pitchFamily="34" charset="0"/>
              <a:buChar char="•"/>
            </a:pPr>
            <a:endParaRPr lang="en-ZA" sz="2800" dirty="0"/>
          </a:p>
          <a:p>
            <a:endParaRPr lang="en-ZA" sz="2800" dirty="0"/>
          </a:p>
          <a:p>
            <a:endParaRPr lang="en-ZA" sz="2800" dirty="0"/>
          </a:p>
          <a:p>
            <a:endParaRPr lang="en-ZA" sz="2800" dirty="0"/>
          </a:p>
        </p:txBody>
      </p:sp>
      <p:sp>
        <p:nvSpPr>
          <p:cNvPr id="7" name="Footer Placeholder 6"/>
          <p:cNvSpPr>
            <a:spLocks noGrp="1"/>
          </p:cNvSpPr>
          <p:nvPr>
            <p:ph type="ftr" sz="quarter" idx="11"/>
          </p:nvPr>
        </p:nvSpPr>
        <p:spPr/>
        <p:txBody>
          <a:bodyPr/>
          <a:lstStyle/>
          <a:p>
            <a:r>
              <a:rPr lang="en-US"/>
              <a:t>Queenstown Campus</a:t>
            </a:r>
          </a:p>
        </p:txBody>
      </p:sp>
      <p:sp>
        <p:nvSpPr>
          <p:cNvPr id="8" name="Slide Number Placeholder 7"/>
          <p:cNvSpPr>
            <a:spLocks noGrp="1"/>
          </p:cNvSpPr>
          <p:nvPr>
            <p:ph type="sldNum" sz="quarter" idx="12"/>
          </p:nvPr>
        </p:nvSpPr>
        <p:spPr/>
        <p:txBody>
          <a:bodyPr/>
          <a:lstStyle/>
          <a:p>
            <a:fld id="{8DB1A153-8D48-4358-9358-C451DF136751}" type="slidenum">
              <a:rPr lang="en-US" smtClean="0"/>
              <a:t>5</a:t>
            </a:fld>
            <a:endParaRPr lang="en-US"/>
          </a:p>
        </p:txBody>
      </p:sp>
      <p:sp>
        <p:nvSpPr>
          <p:cNvPr id="13" name="TextBox 12">
            <a:extLst>
              <a:ext uri="{FF2B5EF4-FFF2-40B4-BE49-F238E27FC236}">
                <a16:creationId xmlns:a16="http://schemas.microsoft.com/office/drawing/2014/main" id="{7922EAD1-5A07-469B-8CBB-6845D6F56250}"/>
              </a:ext>
            </a:extLst>
          </p:cNvPr>
          <p:cNvSpPr txBox="1"/>
          <p:nvPr/>
        </p:nvSpPr>
        <p:spPr>
          <a:xfrm>
            <a:off x="429986" y="1730901"/>
            <a:ext cx="7571936" cy="6063198"/>
          </a:xfrm>
          <a:prstGeom prst="rect">
            <a:avLst/>
          </a:prstGeom>
          <a:noFill/>
        </p:spPr>
        <p:txBody>
          <a:bodyPr wrap="square">
            <a:spAutoFit/>
          </a:bodyPr>
          <a:lstStyle/>
          <a:p>
            <a:pPr algn="ctr"/>
            <a:r>
              <a:rPr lang="en-ZA" sz="4000" b="1" dirty="0">
                <a:solidFill>
                  <a:srgbClr val="FFFF00"/>
                </a:solidFill>
              </a:rPr>
              <a:t>Students should be on campus ONE hour before the exam commences: </a:t>
            </a:r>
            <a:r>
              <a:rPr lang="en-ZA" sz="4800" b="1" dirty="0">
                <a:solidFill>
                  <a:srgbClr val="FFFF00"/>
                </a:solidFill>
              </a:rPr>
              <a:t>(</a:t>
            </a:r>
            <a:r>
              <a:rPr lang="en-ZA" sz="5400" b="1" dirty="0">
                <a:solidFill>
                  <a:srgbClr val="00B0F0"/>
                </a:solidFill>
              </a:rPr>
              <a:t>0</a:t>
            </a:r>
            <a:r>
              <a:rPr lang="en-ZA" sz="5400" b="1" u="sng" dirty="0">
                <a:solidFill>
                  <a:srgbClr val="00B0F0"/>
                </a:solidFill>
              </a:rPr>
              <a:t>8:00</a:t>
            </a:r>
            <a:r>
              <a:rPr lang="en-ZA" sz="4800" b="1" u="sng" dirty="0">
                <a:solidFill>
                  <a:srgbClr val="FFFF00"/>
                </a:solidFill>
              </a:rPr>
              <a:t> for Morning Session &amp; </a:t>
            </a:r>
          </a:p>
          <a:p>
            <a:pPr algn="ctr"/>
            <a:r>
              <a:rPr lang="en-ZA" sz="5400" b="1" u="sng" dirty="0">
                <a:solidFill>
                  <a:srgbClr val="00B0F0"/>
                </a:solidFill>
              </a:rPr>
              <a:t>12:00</a:t>
            </a:r>
            <a:r>
              <a:rPr lang="en-ZA" sz="4800" b="1" u="sng" dirty="0">
                <a:solidFill>
                  <a:srgbClr val="FFFF00"/>
                </a:solidFill>
              </a:rPr>
              <a:t> for Afternoon Session)</a:t>
            </a:r>
            <a:r>
              <a:rPr lang="en-ZA" sz="4800" b="1" dirty="0">
                <a:solidFill>
                  <a:srgbClr val="FFFF00"/>
                </a:solidFill>
              </a:rPr>
              <a:t> </a:t>
            </a:r>
          </a:p>
          <a:p>
            <a:pPr algn="ctr"/>
            <a:endParaRPr lang="en-ZA" sz="3200" b="1" dirty="0"/>
          </a:p>
          <a:p>
            <a:pPr algn="ctr"/>
            <a:endParaRPr lang="en-ZA" sz="2400" b="1" dirty="0"/>
          </a:p>
          <a:p>
            <a:pPr algn="ctr"/>
            <a:endParaRPr lang="en-ZA" sz="2400" b="1" dirty="0"/>
          </a:p>
          <a:p>
            <a:pPr algn="ctr"/>
            <a:endParaRPr lang="en-ZA" sz="2400" b="1" dirty="0"/>
          </a:p>
        </p:txBody>
      </p:sp>
    </p:spTree>
    <p:extLst>
      <p:ext uri="{BB962C8B-B14F-4D97-AF65-F5344CB8AC3E}">
        <p14:creationId xmlns:p14="http://schemas.microsoft.com/office/powerpoint/2010/main" val="1840687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3813175"/>
          </a:xfrm>
        </p:spPr>
        <p:txBody>
          <a:bodyPr>
            <a:normAutofit/>
          </a:bodyPr>
          <a:lstStyle/>
          <a:p>
            <a:pPr algn="l"/>
            <a:r>
              <a:rPr lang="en-US" sz="2000" dirty="0"/>
              <a:t> </a:t>
            </a:r>
          </a:p>
        </p:txBody>
      </p:sp>
      <p:sp>
        <p:nvSpPr>
          <p:cNvPr id="3" name="Subtitle 2"/>
          <p:cNvSpPr>
            <a:spLocks noGrp="1"/>
          </p:cNvSpPr>
          <p:nvPr>
            <p:ph type="subTitle" idx="1"/>
          </p:nvPr>
        </p:nvSpPr>
        <p:spPr/>
        <p:txBody>
          <a:bodyPr/>
          <a:lstStyle/>
          <a:p>
            <a:endParaRPr lang="en-US" dirty="0"/>
          </a:p>
          <a:p>
            <a:endParaRPr lang="en-US" dirty="0"/>
          </a:p>
        </p:txBody>
      </p:sp>
      <p:sp>
        <p:nvSpPr>
          <p:cNvPr id="6" name="Rectangle 5"/>
          <p:cNvSpPr/>
          <p:nvPr/>
        </p:nvSpPr>
        <p:spPr>
          <a:xfrm>
            <a:off x="0" y="5943600"/>
            <a:ext cx="91440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Sithandile.Maqokolo\AppData\Local\Microsoft\Windows\Temporary Internet Files\Content.IE5\UMF4QE60\Ikhala College Combined logo (with DH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13853"/>
            <a:ext cx="2590800" cy="10806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1717675"/>
            <a:ext cx="8686800" cy="7417415"/>
          </a:xfrm>
          <a:prstGeom prst="rect">
            <a:avLst/>
          </a:prstGeom>
        </p:spPr>
        <p:txBody>
          <a:bodyPr wrap="square">
            <a:spAutoFit/>
          </a:bodyPr>
          <a:lstStyle/>
          <a:p>
            <a:pPr marL="742950" indent="-742950">
              <a:buAutoNum type="arabicPeriod"/>
            </a:pPr>
            <a:r>
              <a:rPr lang="en-ZA" sz="2800" dirty="0">
                <a:solidFill>
                  <a:srgbClr val="FFFF00"/>
                </a:solidFill>
              </a:rPr>
              <a:t>Check your venue and seating on online notice board:</a:t>
            </a:r>
          </a:p>
          <a:p>
            <a:r>
              <a:rPr lang="en-ZA" sz="2800" dirty="0">
                <a:solidFill>
                  <a:srgbClr val="FFFF00"/>
                </a:solidFill>
              </a:rPr>
              <a:t>         </a:t>
            </a:r>
            <a:r>
              <a:rPr lang="en-ZA" sz="2800" dirty="0">
                <a:solidFill>
                  <a:schemeClr val="accent5"/>
                </a:solidFill>
              </a:rPr>
              <a:t>This is available the evening before subject is written</a:t>
            </a:r>
          </a:p>
          <a:p>
            <a:endParaRPr lang="en-ZA" sz="2800" dirty="0">
              <a:solidFill>
                <a:schemeClr val="accent5"/>
              </a:solidFill>
            </a:endParaRPr>
          </a:p>
          <a:p>
            <a:r>
              <a:rPr lang="en-ZA" sz="2800" dirty="0">
                <a:solidFill>
                  <a:srgbClr val="FFFF00"/>
                </a:solidFill>
              </a:rPr>
              <a:t>2. 	Go to the venue on the seating plan</a:t>
            </a:r>
          </a:p>
          <a:p>
            <a:endParaRPr lang="en-ZA" sz="2800" dirty="0">
              <a:solidFill>
                <a:srgbClr val="FFFF00"/>
              </a:solidFill>
            </a:endParaRPr>
          </a:p>
          <a:p>
            <a:pPr marL="742950" indent="-742950">
              <a:buAutoNum type="arabicPeriod" startAt="3"/>
            </a:pPr>
            <a:r>
              <a:rPr lang="en-ZA" sz="3200" b="1" dirty="0">
                <a:solidFill>
                  <a:srgbClr val="FFFF00"/>
                </a:solidFill>
              </a:rPr>
              <a:t>Outside venue</a:t>
            </a:r>
            <a:r>
              <a:rPr lang="en-ZA" sz="2800" dirty="0">
                <a:solidFill>
                  <a:srgbClr val="FFFF00"/>
                </a:solidFill>
              </a:rPr>
              <a:t>: your ID document and exam permit will be checked. </a:t>
            </a:r>
          </a:p>
          <a:p>
            <a:endParaRPr lang="en-ZA" sz="2800" dirty="0"/>
          </a:p>
          <a:p>
            <a:endParaRPr lang="en-ZA" sz="2800" dirty="0"/>
          </a:p>
          <a:p>
            <a:endParaRPr lang="en-ZA" sz="2800" dirty="0"/>
          </a:p>
          <a:p>
            <a:endParaRPr lang="en-ZA" sz="2800" dirty="0">
              <a:solidFill>
                <a:schemeClr val="accent5"/>
              </a:solidFill>
            </a:endParaRPr>
          </a:p>
          <a:p>
            <a:pPr marL="457200" indent="-457200">
              <a:buFont typeface="Arial" panose="020B0604020202020204" pitchFamily="34" charset="0"/>
              <a:buChar char="•"/>
            </a:pPr>
            <a:endParaRPr lang="en-ZA" sz="2800" dirty="0">
              <a:solidFill>
                <a:prstClr val="white"/>
              </a:solidFill>
            </a:endParaRPr>
          </a:p>
          <a:p>
            <a:pPr marL="457200" indent="-457200">
              <a:buFont typeface="Arial" panose="020B0604020202020204" pitchFamily="34" charset="0"/>
              <a:buChar char="•"/>
            </a:pPr>
            <a:endParaRPr lang="en-ZA" sz="2800" dirty="0"/>
          </a:p>
          <a:p>
            <a:pPr marL="457200" indent="-457200">
              <a:buFont typeface="Arial" panose="020B0604020202020204" pitchFamily="34" charset="0"/>
              <a:buChar char="•"/>
            </a:pPr>
            <a:endParaRPr lang="en-ZA" sz="2800" dirty="0"/>
          </a:p>
          <a:p>
            <a:endParaRPr lang="en-ZA" sz="2800" dirty="0"/>
          </a:p>
          <a:p>
            <a:endParaRPr lang="en-ZA" sz="2800" dirty="0"/>
          </a:p>
          <a:p>
            <a:endParaRPr lang="en-ZA" sz="2800" dirty="0"/>
          </a:p>
        </p:txBody>
      </p:sp>
      <p:sp>
        <p:nvSpPr>
          <p:cNvPr id="7" name="Footer Placeholder 6"/>
          <p:cNvSpPr>
            <a:spLocks noGrp="1"/>
          </p:cNvSpPr>
          <p:nvPr>
            <p:ph type="ftr" sz="quarter" idx="11"/>
          </p:nvPr>
        </p:nvSpPr>
        <p:spPr/>
        <p:txBody>
          <a:bodyPr/>
          <a:lstStyle/>
          <a:p>
            <a:r>
              <a:rPr lang="en-US"/>
              <a:t>Queenstown Campus</a:t>
            </a:r>
          </a:p>
        </p:txBody>
      </p:sp>
      <p:sp>
        <p:nvSpPr>
          <p:cNvPr id="8" name="Slide Number Placeholder 7"/>
          <p:cNvSpPr>
            <a:spLocks noGrp="1"/>
          </p:cNvSpPr>
          <p:nvPr>
            <p:ph type="sldNum" sz="quarter" idx="12"/>
          </p:nvPr>
        </p:nvSpPr>
        <p:spPr/>
        <p:txBody>
          <a:bodyPr/>
          <a:lstStyle/>
          <a:p>
            <a:fld id="{8DB1A153-8D48-4358-9358-C451DF136751}" type="slidenum">
              <a:rPr lang="en-US" smtClean="0"/>
              <a:t>6</a:t>
            </a:fld>
            <a:endParaRPr lang="en-US"/>
          </a:p>
        </p:txBody>
      </p:sp>
      <p:sp>
        <p:nvSpPr>
          <p:cNvPr id="11" name="TextBox 10">
            <a:extLst>
              <a:ext uri="{FF2B5EF4-FFF2-40B4-BE49-F238E27FC236}">
                <a16:creationId xmlns:a16="http://schemas.microsoft.com/office/drawing/2014/main" id="{F3C137B4-B4ED-4092-9510-6DF9DCBFEC05}"/>
              </a:ext>
            </a:extLst>
          </p:cNvPr>
          <p:cNvSpPr txBox="1"/>
          <p:nvPr/>
        </p:nvSpPr>
        <p:spPr>
          <a:xfrm>
            <a:off x="2438401" y="544652"/>
            <a:ext cx="4656406" cy="707886"/>
          </a:xfrm>
          <a:prstGeom prst="rect">
            <a:avLst/>
          </a:prstGeom>
          <a:noFill/>
        </p:spPr>
        <p:txBody>
          <a:bodyPr wrap="square">
            <a:spAutoFit/>
          </a:bodyPr>
          <a:lstStyle/>
          <a:p>
            <a:r>
              <a:rPr lang="en-ZA" sz="4000" b="1" u="sng" dirty="0"/>
              <a:t>STEPS:</a:t>
            </a:r>
            <a:endParaRPr lang="en-ZA" sz="3200" dirty="0"/>
          </a:p>
        </p:txBody>
      </p:sp>
    </p:spTree>
    <p:extLst>
      <p:ext uri="{BB962C8B-B14F-4D97-AF65-F5344CB8AC3E}">
        <p14:creationId xmlns:p14="http://schemas.microsoft.com/office/powerpoint/2010/main" val="124124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3813175"/>
          </a:xfrm>
        </p:spPr>
        <p:txBody>
          <a:bodyPr>
            <a:normAutofit/>
          </a:bodyPr>
          <a:lstStyle/>
          <a:p>
            <a:pPr algn="l"/>
            <a:r>
              <a:rPr lang="en-US" sz="2000" dirty="0"/>
              <a:t> </a:t>
            </a:r>
          </a:p>
        </p:txBody>
      </p:sp>
      <p:sp>
        <p:nvSpPr>
          <p:cNvPr id="3" name="Subtitle 2"/>
          <p:cNvSpPr>
            <a:spLocks noGrp="1"/>
          </p:cNvSpPr>
          <p:nvPr>
            <p:ph type="subTitle" idx="1"/>
          </p:nvPr>
        </p:nvSpPr>
        <p:spPr/>
        <p:txBody>
          <a:bodyPr/>
          <a:lstStyle/>
          <a:p>
            <a:endParaRPr lang="en-US" dirty="0"/>
          </a:p>
          <a:p>
            <a:endParaRPr lang="en-US" dirty="0"/>
          </a:p>
        </p:txBody>
      </p:sp>
      <p:sp>
        <p:nvSpPr>
          <p:cNvPr id="6" name="Rectangle 5"/>
          <p:cNvSpPr/>
          <p:nvPr/>
        </p:nvSpPr>
        <p:spPr>
          <a:xfrm>
            <a:off x="0" y="5943600"/>
            <a:ext cx="91440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Sithandile.Maqokolo\AppData\Local\Microsoft\Windows\Temporary Internet Files\Content.IE5\UMF4QE60\Ikhala College Combined logo (with DH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13853"/>
            <a:ext cx="2590800" cy="10806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1573144"/>
            <a:ext cx="8686800" cy="3539430"/>
          </a:xfrm>
          <a:prstGeom prst="rect">
            <a:avLst/>
          </a:prstGeom>
        </p:spPr>
        <p:txBody>
          <a:bodyPr wrap="square">
            <a:spAutoFit/>
          </a:bodyPr>
          <a:lstStyle/>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solidFill>
                <a:prstClr val="white"/>
              </a:solidFill>
            </a:endParaRPr>
          </a:p>
          <a:p>
            <a:pPr marL="457200" indent="-457200">
              <a:buFont typeface="Arial" panose="020B0604020202020204" pitchFamily="34" charset="0"/>
              <a:buChar char="•"/>
            </a:pPr>
            <a:endParaRPr lang="en-ZA" sz="2800" dirty="0">
              <a:solidFill>
                <a:prstClr val="white"/>
              </a:solidFill>
            </a:endParaRPr>
          </a:p>
          <a:p>
            <a:pPr marL="457200" indent="-457200">
              <a:buFont typeface="Arial" panose="020B0604020202020204" pitchFamily="34" charset="0"/>
              <a:buChar char="•"/>
            </a:pPr>
            <a:endParaRPr lang="en-ZA" sz="2800" dirty="0"/>
          </a:p>
          <a:p>
            <a:pPr marL="457200" indent="-457200">
              <a:buFont typeface="Arial" panose="020B0604020202020204" pitchFamily="34" charset="0"/>
              <a:buChar char="•"/>
            </a:pPr>
            <a:endParaRPr lang="en-ZA" sz="2800" dirty="0"/>
          </a:p>
          <a:p>
            <a:endParaRPr lang="en-ZA" sz="2800" dirty="0"/>
          </a:p>
          <a:p>
            <a:endParaRPr lang="en-ZA" sz="2800" dirty="0"/>
          </a:p>
          <a:p>
            <a:endParaRPr lang="en-ZA" sz="2800" dirty="0"/>
          </a:p>
        </p:txBody>
      </p:sp>
      <p:sp>
        <p:nvSpPr>
          <p:cNvPr id="7" name="Footer Placeholder 6"/>
          <p:cNvSpPr>
            <a:spLocks noGrp="1"/>
          </p:cNvSpPr>
          <p:nvPr>
            <p:ph type="ftr" sz="quarter" idx="11"/>
          </p:nvPr>
        </p:nvSpPr>
        <p:spPr/>
        <p:txBody>
          <a:bodyPr/>
          <a:lstStyle/>
          <a:p>
            <a:r>
              <a:rPr lang="en-US"/>
              <a:t>Queenstown Campus</a:t>
            </a:r>
            <a:endParaRPr lang="en-US" dirty="0"/>
          </a:p>
        </p:txBody>
      </p:sp>
      <p:sp>
        <p:nvSpPr>
          <p:cNvPr id="8" name="Slide Number Placeholder 7"/>
          <p:cNvSpPr>
            <a:spLocks noGrp="1"/>
          </p:cNvSpPr>
          <p:nvPr>
            <p:ph type="sldNum" sz="quarter" idx="12"/>
          </p:nvPr>
        </p:nvSpPr>
        <p:spPr/>
        <p:txBody>
          <a:bodyPr/>
          <a:lstStyle/>
          <a:p>
            <a:fld id="{8DB1A153-8D48-4358-9358-C451DF136751}" type="slidenum">
              <a:rPr lang="en-US" smtClean="0"/>
              <a:t>7</a:t>
            </a:fld>
            <a:endParaRPr lang="en-US"/>
          </a:p>
        </p:txBody>
      </p:sp>
      <p:sp>
        <p:nvSpPr>
          <p:cNvPr id="11" name="TextBox 10">
            <a:extLst>
              <a:ext uri="{FF2B5EF4-FFF2-40B4-BE49-F238E27FC236}">
                <a16:creationId xmlns:a16="http://schemas.microsoft.com/office/drawing/2014/main" id="{D5D9C162-BFCF-4F42-B57C-3DFBCDFEC420}"/>
              </a:ext>
            </a:extLst>
          </p:cNvPr>
          <p:cNvSpPr txBox="1"/>
          <p:nvPr/>
        </p:nvSpPr>
        <p:spPr>
          <a:xfrm>
            <a:off x="429064" y="1440324"/>
            <a:ext cx="8257736" cy="3539430"/>
          </a:xfrm>
          <a:prstGeom prst="rect">
            <a:avLst/>
          </a:prstGeom>
          <a:noFill/>
        </p:spPr>
        <p:txBody>
          <a:bodyPr wrap="square">
            <a:spAutoFit/>
          </a:bodyPr>
          <a:lstStyle/>
          <a:p>
            <a:r>
              <a:rPr lang="en-ZA" sz="3200" dirty="0">
                <a:solidFill>
                  <a:srgbClr val="FFFF00"/>
                </a:solidFill>
              </a:rPr>
              <a:t>4. 	All students must record their time of 	leaving when they are done writing.  	</a:t>
            </a:r>
          </a:p>
          <a:p>
            <a:endParaRPr lang="en-ZA" sz="3200" dirty="0">
              <a:solidFill>
                <a:srgbClr val="FFFF00"/>
              </a:solidFill>
            </a:endParaRPr>
          </a:p>
          <a:p>
            <a:pPr marL="514350" indent="-514350">
              <a:buAutoNum type="arabicPeriod" startAt="5"/>
            </a:pPr>
            <a:r>
              <a:rPr lang="en-ZA" sz="3200" dirty="0">
                <a:solidFill>
                  <a:srgbClr val="FFFF00"/>
                </a:solidFill>
              </a:rPr>
              <a:t>No congregation of students are allowed 	on the premises.  </a:t>
            </a:r>
          </a:p>
          <a:p>
            <a:pPr marL="514350" indent="-514350">
              <a:buAutoNum type="arabicPeriod" startAt="5"/>
            </a:pPr>
            <a:endParaRPr lang="en-ZA" sz="3200" dirty="0">
              <a:solidFill>
                <a:srgbClr val="FFFF00"/>
              </a:solidFill>
            </a:endParaRPr>
          </a:p>
          <a:p>
            <a:pPr marL="514350" indent="-514350">
              <a:buAutoNum type="arabicPeriod" startAt="5"/>
            </a:pPr>
            <a:r>
              <a:rPr lang="en-ZA" sz="3200" dirty="0">
                <a:solidFill>
                  <a:srgbClr val="FFFF00"/>
                </a:solidFill>
              </a:rPr>
              <a:t>Please leave immediately after your exam.</a:t>
            </a:r>
          </a:p>
        </p:txBody>
      </p:sp>
    </p:spTree>
    <p:extLst>
      <p:ext uri="{BB962C8B-B14F-4D97-AF65-F5344CB8AC3E}">
        <p14:creationId xmlns:p14="http://schemas.microsoft.com/office/powerpoint/2010/main" val="345365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3813175"/>
          </a:xfrm>
        </p:spPr>
        <p:txBody>
          <a:bodyPr>
            <a:normAutofit/>
          </a:bodyPr>
          <a:lstStyle/>
          <a:p>
            <a:pPr algn="l"/>
            <a:r>
              <a:rPr lang="en-US" sz="2000" dirty="0"/>
              <a:t> </a:t>
            </a:r>
          </a:p>
        </p:txBody>
      </p:sp>
      <p:sp>
        <p:nvSpPr>
          <p:cNvPr id="3" name="Subtitle 2"/>
          <p:cNvSpPr>
            <a:spLocks noGrp="1"/>
          </p:cNvSpPr>
          <p:nvPr>
            <p:ph type="subTitle" idx="1"/>
          </p:nvPr>
        </p:nvSpPr>
        <p:spPr/>
        <p:txBody>
          <a:bodyPr/>
          <a:lstStyle/>
          <a:p>
            <a:endParaRPr lang="en-US" dirty="0"/>
          </a:p>
          <a:p>
            <a:endParaRPr lang="en-US" dirty="0"/>
          </a:p>
        </p:txBody>
      </p:sp>
      <p:sp>
        <p:nvSpPr>
          <p:cNvPr id="6" name="Rectangle 5"/>
          <p:cNvSpPr/>
          <p:nvPr/>
        </p:nvSpPr>
        <p:spPr>
          <a:xfrm>
            <a:off x="0" y="5943600"/>
            <a:ext cx="91440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Sithandile.Maqokolo\AppData\Local\Microsoft\Windows\Temporary Internet Files\Content.IE5\UMF4QE60\Ikhala College Combined logo (with DH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13853"/>
            <a:ext cx="2590800" cy="10806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1573144"/>
            <a:ext cx="8686800" cy="3970318"/>
          </a:xfrm>
          <a:prstGeom prst="rect">
            <a:avLst/>
          </a:prstGeom>
        </p:spPr>
        <p:txBody>
          <a:bodyPr wrap="square">
            <a:spAutoFit/>
          </a:bodyPr>
          <a:lstStyle/>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solidFill>
                <a:prstClr val="white"/>
              </a:solidFill>
            </a:endParaRPr>
          </a:p>
          <a:p>
            <a:pPr marL="457200" indent="-457200">
              <a:buFont typeface="Arial" panose="020B0604020202020204" pitchFamily="34" charset="0"/>
              <a:buChar char="•"/>
            </a:pPr>
            <a:endParaRPr lang="en-ZA" sz="2800" dirty="0">
              <a:solidFill>
                <a:prstClr val="white"/>
              </a:solidFill>
            </a:endParaRPr>
          </a:p>
          <a:p>
            <a:pPr marL="457200" indent="-457200">
              <a:buFont typeface="Arial" panose="020B0604020202020204" pitchFamily="34" charset="0"/>
              <a:buChar char="•"/>
            </a:pPr>
            <a:endParaRPr lang="en-ZA" sz="2800" dirty="0"/>
          </a:p>
          <a:p>
            <a:pPr marL="457200" indent="-457200">
              <a:buFont typeface="Arial" panose="020B0604020202020204" pitchFamily="34" charset="0"/>
              <a:buChar char="•"/>
            </a:pPr>
            <a:endParaRPr lang="en-ZA" sz="2800" dirty="0"/>
          </a:p>
          <a:p>
            <a:endParaRPr lang="en-ZA" sz="2800" dirty="0"/>
          </a:p>
          <a:p>
            <a:endParaRPr lang="en-ZA" sz="2800" dirty="0"/>
          </a:p>
          <a:p>
            <a:endParaRPr lang="en-ZA" sz="2800" dirty="0"/>
          </a:p>
        </p:txBody>
      </p:sp>
      <p:sp>
        <p:nvSpPr>
          <p:cNvPr id="7" name="Footer Placeholder 6"/>
          <p:cNvSpPr>
            <a:spLocks noGrp="1"/>
          </p:cNvSpPr>
          <p:nvPr>
            <p:ph type="ftr" sz="quarter" idx="11"/>
          </p:nvPr>
        </p:nvSpPr>
        <p:spPr/>
        <p:txBody>
          <a:bodyPr/>
          <a:lstStyle/>
          <a:p>
            <a:r>
              <a:rPr lang="en-US"/>
              <a:t>Queenstown Campus</a:t>
            </a:r>
            <a:endParaRPr lang="en-US" dirty="0"/>
          </a:p>
        </p:txBody>
      </p:sp>
      <p:sp>
        <p:nvSpPr>
          <p:cNvPr id="8" name="Slide Number Placeholder 7"/>
          <p:cNvSpPr>
            <a:spLocks noGrp="1"/>
          </p:cNvSpPr>
          <p:nvPr>
            <p:ph type="sldNum" sz="quarter" idx="12"/>
          </p:nvPr>
        </p:nvSpPr>
        <p:spPr/>
        <p:txBody>
          <a:bodyPr/>
          <a:lstStyle/>
          <a:p>
            <a:fld id="{8DB1A153-8D48-4358-9358-C451DF136751}" type="slidenum">
              <a:rPr lang="en-US" smtClean="0"/>
              <a:t>8</a:t>
            </a:fld>
            <a:endParaRPr lang="en-US"/>
          </a:p>
        </p:txBody>
      </p:sp>
      <p:graphicFrame>
        <p:nvGraphicFramePr>
          <p:cNvPr id="4" name="Table 8">
            <a:extLst>
              <a:ext uri="{FF2B5EF4-FFF2-40B4-BE49-F238E27FC236}">
                <a16:creationId xmlns:a16="http://schemas.microsoft.com/office/drawing/2014/main" id="{D7981EC2-C4F1-427B-8058-6676728C6A59}"/>
              </a:ext>
            </a:extLst>
          </p:cNvPr>
          <p:cNvGraphicFramePr>
            <a:graphicFrameLocks noGrp="1"/>
          </p:cNvGraphicFramePr>
          <p:nvPr>
            <p:extLst>
              <p:ext uri="{D42A27DB-BD31-4B8C-83A1-F6EECF244321}">
                <p14:modId xmlns:p14="http://schemas.microsoft.com/office/powerpoint/2010/main" val="990672801"/>
              </p:ext>
            </p:extLst>
          </p:nvPr>
        </p:nvGraphicFramePr>
        <p:xfrm>
          <a:off x="685800" y="1397000"/>
          <a:ext cx="8153400" cy="4146460"/>
        </p:xfrm>
        <a:graphic>
          <a:graphicData uri="http://schemas.openxmlformats.org/drawingml/2006/table">
            <a:tbl>
              <a:tblPr firstRow="1" bandRow="1">
                <a:tableStyleId>{5C22544A-7EE6-4342-B048-85BDC9FD1C3A}</a:tableStyleId>
              </a:tblPr>
              <a:tblGrid>
                <a:gridCol w="2717800">
                  <a:extLst>
                    <a:ext uri="{9D8B030D-6E8A-4147-A177-3AD203B41FA5}">
                      <a16:colId xmlns:a16="http://schemas.microsoft.com/office/drawing/2014/main" val="557399092"/>
                    </a:ext>
                  </a:extLst>
                </a:gridCol>
                <a:gridCol w="2717800">
                  <a:extLst>
                    <a:ext uri="{9D8B030D-6E8A-4147-A177-3AD203B41FA5}">
                      <a16:colId xmlns:a16="http://schemas.microsoft.com/office/drawing/2014/main" val="170632513"/>
                    </a:ext>
                  </a:extLst>
                </a:gridCol>
                <a:gridCol w="2717800">
                  <a:extLst>
                    <a:ext uri="{9D8B030D-6E8A-4147-A177-3AD203B41FA5}">
                      <a16:colId xmlns:a16="http://schemas.microsoft.com/office/drawing/2014/main" val="2669981956"/>
                    </a:ext>
                  </a:extLst>
                </a:gridCol>
              </a:tblGrid>
              <a:tr h="829292">
                <a:tc>
                  <a:txBody>
                    <a:bodyPr/>
                    <a:lstStyle/>
                    <a:p>
                      <a:r>
                        <a:rPr lang="en-ZA" sz="2800" dirty="0"/>
                        <a:t>ACTIVITY</a:t>
                      </a:r>
                    </a:p>
                  </a:txBody>
                  <a:tcPr/>
                </a:tc>
                <a:tc>
                  <a:txBody>
                    <a:bodyPr/>
                    <a:lstStyle/>
                    <a:p>
                      <a:r>
                        <a:rPr lang="en-ZA" sz="2800" dirty="0"/>
                        <a:t>X-PAPER</a:t>
                      </a:r>
                    </a:p>
                  </a:txBody>
                  <a:tcPr/>
                </a:tc>
                <a:tc>
                  <a:txBody>
                    <a:bodyPr/>
                    <a:lstStyle/>
                    <a:p>
                      <a:r>
                        <a:rPr lang="en-ZA" sz="2800" dirty="0"/>
                        <a:t>Y-PAPER</a:t>
                      </a:r>
                    </a:p>
                  </a:txBody>
                  <a:tcPr/>
                </a:tc>
                <a:extLst>
                  <a:ext uri="{0D108BD9-81ED-4DB2-BD59-A6C34878D82A}">
                    <a16:rowId xmlns:a16="http://schemas.microsoft.com/office/drawing/2014/main" val="1048045436"/>
                  </a:ext>
                </a:extLst>
              </a:tr>
              <a:tr h="829292">
                <a:tc>
                  <a:txBody>
                    <a:bodyPr/>
                    <a:lstStyle/>
                    <a:p>
                      <a:r>
                        <a:rPr lang="en-ZA" sz="2400" b="1"/>
                        <a:t> Proceed </a:t>
                      </a:r>
                      <a:r>
                        <a:rPr lang="en-ZA" sz="2400" b="1" dirty="0"/>
                        <a:t>to exam venue</a:t>
                      </a:r>
                    </a:p>
                  </a:txBody>
                  <a:tcPr/>
                </a:tc>
                <a:tc>
                  <a:txBody>
                    <a:bodyPr/>
                    <a:lstStyle/>
                    <a:p>
                      <a:r>
                        <a:rPr lang="en-ZA" sz="2400" b="1" dirty="0"/>
                        <a:t>08:00 – 08:20 </a:t>
                      </a:r>
                    </a:p>
                  </a:txBody>
                  <a:tcPr/>
                </a:tc>
                <a:tc>
                  <a:txBody>
                    <a:bodyPr/>
                    <a:lstStyle/>
                    <a:p>
                      <a:r>
                        <a:rPr lang="en-ZA" sz="2400" b="1" dirty="0"/>
                        <a:t>12:00 – 12:20</a:t>
                      </a:r>
                    </a:p>
                  </a:txBody>
                  <a:tcPr/>
                </a:tc>
                <a:extLst>
                  <a:ext uri="{0D108BD9-81ED-4DB2-BD59-A6C34878D82A}">
                    <a16:rowId xmlns:a16="http://schemas.microsoft.com/office/drawing/2014/main" val="3753802525"/>
                  </a:ext>
                </a:extLst>
              </a:tr>
              <a:tr h="829292">
                <a:tc>
                  <a:txBody>
                    <a:bodyPr/>
                    <a:lstStyle/>
                    <a:p>
                      <a:r>
                        <a:rPr lang="en-ZA" sz="2400" b="1" dirty="0"/>
                        <a:t>Enter venue and be seated </a:t>
                      </a:r>
                    </a:p>
                  </a:txBody>
                  <a:tcPr/>
                </a:tc>
                <a:tc>
                  <a:txBody>
                    <a:bodyPr/>
                    <a:lstStyle/>
                    <a:p>
                      <a:r>
                        <a:rPr lang="en-ZA" sz="2400" b="1" dirty="0"/>
                        <a:t>08:20 </a:t>
                      </a:r>
                    </a:p>
                  </a:txBody>
                  <a:tcPr/>
                </a:tc>
                <a:tc>
                  <a:txBody>
                    <a:bodyPr/>
                    <a:lstStyle/>
                    <a:p>
                      <a:r>
                        <a:rPr lang="en-ZA" sz="2400" b="1" dirty="0"/>
                        <a:t>12:20</a:t>
                      </a:r>
                    </a:p>
                  </a:txBody>
                  <a:tcPr/>
                </a:tc>
                <a:extLst>
                  <a:ext uri="{0D108BD9-81ED-4DB2-BD59-A6C34878D82A}">
                    <a16:rowId xmlns:a16="http://schemas.microsoft.com/office/drawing/2014/main" val="744958456"/>
                  </a:ext>
                </a:extLst>
              </a:tr>
              <a:tr h="829292">
                <a:tc>
                  <a:txBody>
                    <a:bodyPr/>
                    <a:lstStyle/>
                    <a:p>
                      <a:r>
                        <a:rPr lang="en-ZA" sz="2400" b="1" dirty="0"/>
                        <a:t>Seated </a:t>
                      </a:r>
                    </a:p>
                  </a:txBody>
                  <a:tcPr/>
                </a:tc>
                <a:tc>
                  <a:txBody>
                    <a:bodyPr/>
                    <a:lstStyle/>
                    <a:p>
                      <a:r>
                        <a:rPr lang="en-ZA" sz="2400" b="1" dirty="0"/>
                        <a:t>08:30 </a:t>
                      </a:r>
                    </a:p>
                  </a:txBody>
                  <a:tcPr/>
                </a:tc>
                <a:tc>
                  <a:txBody>
                    <a:bodyPr/>
                    <a:lstStyle/>
                    <a:p>
                      <a:r>
                        <a:rPr lang="en-ZA" sz="2400" b="1" dirty="0"/>
                        <a:t>12:30</a:t>
                      </a:r>
                    </a:p>
                  </a:txBody>
                  <a:tcPr/>
                </a:tc>
                <a:extLst>
                  <a:ext uri="{0D108BD9-81ED-4DB2-BD59-A6C34878D82A}">
                    <a16:rowId xmlns:a16="http://schemas.microsoft.com/office/drawing/2014/main" val="3803978722"/>
                  </a:ext>
                </a:extLst>
              </a:tr>
              <a:tr h="829292">
                <a:tc>
                  <a:txBody>
                    <a:bodyPr/>
                    <a:lstStyle/>
                    <a:p>
                      <a:r>
                        <a:rPr lang="en-ZA" sz="2400" b="1" dirty="0"/>
                        <a:t>Doors close </a:t>
                      </a:r>
                    </a:p>
                  </a:txBody>
                  <a:tcPr/>
                </a:tc>
                <a:tc>
                  <a:txBody>
                    <a:bodyPr/>
                    <a:lstStyle/>
                    <a:p>
                      <a:r>
                        <a:rPr lang="en-ZA" sz="2400" b="1" dirty="0"/>
                        <a:t>08:30 </a:t>
                      </a:r>
                    </a:p>
                  </a:txBody>
                  <a:tcPr/>
                </a:tc>
                <a:tc>
                  <a:txBody>
                    <a:bodyPr/>
                    <a:lstStyle/>
                    <a:p>
                      <a:r>
                        <a:rPr lang="en-ZA" sz="2400" b="1" dirty="0"/>
                        <a:t>12:30</a:t>
                      </a:r>
                    </a:p>
                  </a:txBody>
                  <a:tcPr/>
                </a:tc>
                <a:extLst>
                  <a:ext uri="{0D108BD9-81ED-4DB2-BD59-A6C34878D82A}">
                    <a16:rowId xmlns:a16="http://schemas.microsoft.com/office/drawing/2014/main" val="1296219079"/>
                  </a:ext>
                </a:extLst>
              </a:tr>
            </a:tbl>
          </a:graphicData>
        </a:graphic>
      </p:graphicFrame>
    </p:spTree>
    <p:extLst>
      <p:ext uri="{BB962C8B-B14F-4D97-AF65-F5344CB8AC3E}">
        <p14:creationId xmlns:p14="http://schemas.microsoft.com/office/powerpoint/2010/main" val="1818493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3813175"/>
          </a:xfrm>
        </p:spPr>
        <p:txBody>
          <a:bodyPr>
            <a:normAutofit/>
          </a:bodyPr>
          <a:lstStyle/>
          <a:p>
            <a:pPr algn="l"/>
            <a:r>
              <a:rPr lang="en-US" sz="2000" dirty="0"/>
              <a:t> </a:t>
            </a:r>
          </a:p>
        </p:txBody>
      </p:sp>
      <p:sp>
        <p:nvSpPr>
          <p:cNvPr id="3" name="Subtitle 2"/>
          <p:cNvSpPr>
            <a:spLocks noGrp="1"/>
          </p:cNvSpPr>
          <p:nvPr>
            <p:ph type="subTitle" idx="1"/>
          </p:nvPr>
        </p:nvSpPr>
        <p:spPr/>
        <p:txBody>
          <a:bodyPr/>
          <a:lstStyle/>
          <a:p>
            <a:endParaRPr lang="en-US" dirty="0"/>
          </a:p>
          <a:p>
            <a:endParaRPr lang="en-US" dirty="0"/>
          </a:p>
        </p:txBody>
      </p:sp>
      <p:sp>
        <p:nvSpPr>
          <p:cNvPr id="6" name="Rectangle 5"/>
          <p:cNvSpPr/>
          <p:nvPr/>
        </p:nvSpPr>
        <p:spPr>
          <a:xfrm>
            <a:off x="0" y="5943600"/>
            <a:ext cx="91440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Sithandile.Maqokolo\AppData\Local\Microsoft\Windows\Temporary Internet Files\Content.IE5\UMF4QE60\Ikhala College Combined logo (with DH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13853"/>
            <a:ext cx="2590800" cy="10806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1573144"/>
            <a:ext cx="8686800" cy="3970318"/>
          </a:xfrm>
          <a:prstGeom prst="rect">
            <a:avLst/>
          </a:prstGeom>
        </p:spPr>
        <p:txBody>
          <a:bodyPr wrap="square">
            <a:spAutoFit/>
          </a:bodyPr>
          <a:lstStyle/>
          <a:p>
            <a:pPr marL="0" indent="0">
              <a:buNone/>
            </a:pPr>
            <a:endParaRPr lang="en-ZA" sz="2800" b="1" dirty="0"/>
          </a:p>
          <a:p>
            <a:pPr marL="0" indent="0">
              <a:buNone/>
            </a:pPr>
            <a:r>
              <a:rPr lang="en-ZA" sz="2800" b="1" dirty="0"/>
              <a:t>As from January 2020, in accordance with the National examinations and Assessment Policy,  Candidates will </a:t>
            </a:r>
            <a:r>
              <a:rPr lang="en-ZA" sz="3200" b="1" dirty="0">
                <a:solidFill>
                  <a:srgbClr val="FF0000"/>
                </a:solidFill>
              </a:rPr>
              <a:t>NOT</a:t>
            </a:r>
            <a:r>
              <a:rPr lang="en-ZA" sz="2800" b="1" dirty="0"/>
              <a:t> be allowed to arrive late for ANY National examinations</a:t>
            </a:r>
            <a:r>
              <a:rPr lang="en-ZA" sz="2400" b="1" dirty="0"/>
              <a:t>.  </a:t>
            </a:r>
          </a:p>
          <a:p>
            <a:pPr marL="0" indent="0">
              <a:buNone/>
            </a:pPr>
            <a:endParaRPr lang="en-ZA" sz="2400" b="1" dirty="0"/>
          </a:p>
          <a:p>
            <a:pPr marL="0" indent="0">
              <a:buNone/>
            </a:pPr>
            <a:r>
              <a:rPr lang="en-ZA" sz="2400" b="1" dirty="0">
                <a:solidFill>
                  <a:srgbClr val="FFFF00"/>
                </a:solidFill>
              </a:rPr>
              <a:t>IF you arrive late </a:t>
            </a:r>
            <a:r>
              <a:rPr lang="en-ZA" sz="2800" b="1" dirty="0">
                <a:solidFill>
                  <a:srgbClr val="FFFF00"/>
                </a:solidFill>
              </a:rPr>
              <a:t>(</a:t>
            </a:r>
            <a:r>
              <a:rPr lang="en-ZA" sz="3600" b="1" dirty="0">
                <a:solidFill>
                  <a:srgbClr val="FF0000"/>
                </a:solidFill>
              </a:rPr>
              <a:t>09:01/13:01</a:t>
            </a:r>
            <a:r>
              <a:rPr lang="en-ZA" sz="2800" b="1" dirty="0">
                <a:solidFill>
                  <a:srgbClr val="FFFF00"/>
                </a:solidFill>
              </a:rPr>
              <a:t>) </a:t>
            </a:r>
            <a:r>
              <a:rPr lang="en-ZA" sz="2400" b="1" dirty="0">
                <a:solidFill>
                  <a:srgbClr val="FFFF00"/>
                </a:solidFill>
              </a:rPr>
              <a:t>you will not be permitted into the venue, you will proceed to reception and fill in “Annexure U”.)</a:t>
            </a:r>
            <a:endParaRPr lang="en-ZA" sz="2400" dirty="0">
              <a:solidFill>
                <a:srgbClr val="FFFF00"/>
              </a:solidFill>
            </a:endParaRPr>
          </a:p>
        </p:txBody>
      </p:sp>
      <p:sp>
        <p:nvSpPr>
          <p:cNvPr id="7" name="Footer Placeholder 6"/>
          <p:cNvSpPr>
            <a:spLocks noGrp="1"/>
          </p:cNvSpPr>
          <p:nvPr>
            <p:ph type="ftr" sz="quarter" idx="11"/>
          </p:nvPr>
        </p:nvSpPr>
        <p:spPr/>
        <p:txBody>
          <a:bodyPr/>
          <a:lstStyle/>
          <a:p>
            <a:r>
              <a:rPr lang="en-US"/>
              <a:t>Queenstown Campus</a:t>
            </a:r>
            <a:endParaRPr lang="en-US" dirty="0"/>
          </a:p>
        </p:txBody>
      </p:sp>
      <p:sp>
        <p:nvSpPr>
          <p:cNvPr id="8" name="Slide Number Placeholder 7"/>
          <p:cNvSpPr>
            <a:spLocks noGrp="1"/>
          </p:cNvSpPr>
          <p:nvPr>
            <p:ph type="sldNum" sz="quarter" idx="12"/>
          </p:nvPr>
        </p:nvSpPr>
        <p:spPr/>
        <p:txBody>
          <a:bodyPr/>
          <a:lstStyle/>
          <a:p>
            <a:fld id="{8DB1A153-8D48-4358-9358-C451DF136751}" type="slidenum">
              <a:rPr lang="en-US" smtClean="0"/>
              <a:t>9</a:t>
            </a:fld>
            <a:endParaRPr lang="en-US"/>
          </a:p>
        </p:txBody>
      </p:sp>
      <p:pic>
        <p:nvPicPr>
          <p:cNvPr id="9" name="Picture 8">
            <a:extLst>
              <a:ext uri="{FF2B5EF4-FFF2-40B4-BE49-F238E27FC236}">
                <a16:creationId xmlns:a16="http://schemas.microsoft.com/office/drawing/2014/main" id="{D9AF5CE9-C5CE-CC64-EE8E-3E48E18CC892}"/>
              </a:ext>
            </a:extLst>
          </p:cNvPr>
          <p:cNvPicPr>
            <a:picLocks noChangeAspect="1"/>
          </p:cNvPicPr>
          <p:nvPr/>
        </p:nvPicPr>
        <p:blipFill>
          <a:blip r:embed="rId3"/>
          <a:stretch>
            <a:fillRect/>
          </a:stretch>
        </p:blipFill>
        <p:spPr>
          <a:xfrm>
            <a:off x="5867400" y="47959"/>
            <a:ext cx="2590800" cy="1777666"/>
          </a:xfrm>
          <a:prstGeom prst="rect">
            <a:avLst/>
          </a:prstGeom>
        </p:spPr>
      </p:pic>
    </p:spTree>
    <p:extLst>
      <p:ext uri="{BB962C8B-B14F-4D97-AF65-F5344CB8AC3E}">
        <p14:creationId xmlns:p14="http://schemas.microsoft.com/office/powerpoint/2010/main" val="12655799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2753</TotalTime>
  <Words>1641</Words>
  <Application>Microsoft Office PowerPoint</Application>
  <PresentationFormat>On-screen Show (4:3)</PresentationFormat>
  <Paragraphs>308</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Arial Narrow</vt:lpstr>
      <vt:lpstr>Calibri</vt:lpstr>
      <vt:lpstr>Century Gothic</vt:lpstr>
      <vt:lpstr>Office Theme</vt:lpstr>
      <vt:lpstr> </vt:lpstr>
      <vt:lpstr> </vt:lpstr>
      <vt:lpstr> </vt:lpstr>
      <vt:lpstr> </vt:lpstr>
      <vt:lpstr>WHAT TIME do we start?</vt:lpstr>
      <vt:lpstr> </vt:lpstr>
      <vt:lpstr> </vt:lpstr>
      <vt:lpstr> </vt:lpstr>
      <vt:lpstr> </vt:lpstr>
      <vt:lpstr> </vt:lpstr>
      <vt:lpstr>THE SEATING PLAN</vt:lpstr>
      <vt:lpstr>Please refer to: ikhala.coltech.co.za DAILY to access seating plan</vt:lpstr>
      <vt:lpstr>SEATING PLAN</vt:lpstr>
      <vt:lpstr>Items allowed in exam venue</vt:lpstr>
      <vt:lpstr>Items NOT ALLOWED IN EXAM VENUE </vt:lpstr>
      <vt:lpstr>BAGS / CELL PHONES THE LECTURER MAY NOT KEEP YOUR CELLPHONE OR BAG FOR YOU, THEY ARE ON EXAM DUTY!  BAGS ARE STORED AT YOUR OWN RISK!  </vt:lpstr>
      <vt:lpstr> ** As soon as you enter; you are under the instruction of the Chief Invigilator **Find correct seat according to seating plan **Place Exam permit &amp; ID on top left side of desk for duration of exam **Complete cover of answer book correctly – see example below **Follow instructions given by Invigilator  **Candidates whose exam numbers do not appear on the seating plan, are not allowed in the examination venue.  </vt:lpstr>
      <vt:lpstr> </vt:lpstr>
      <vt:lpstr>    REPORT 191 ANSWER BOOK</vt:lpstr>
      <vt:lpstr> </vt:lpstr>
      <vt:lpstr>OPEN &amp; CLOSED BOOK EXAMINATIONS (REPORT 191 ONLY)</vt:lpstr>
      <vt:lpstr> </vt:lpstr>
      <vt:lpstr>    SPEED AND ACCURACY TEST: (Office Admin Students) 1. In the last 5 minutes BEFORE THE START of the examination, the candidates’ focus will be on the Speed &amp; Accuracy test and they will be given 3 minutes to read through the Speed &amp; Accuracy test  2. Candidates must wait until the invigilator gives the instruction to begin and stop.  3. The speed &amp; accuracy test will be conducted ONCE ONLY  4. All uncontrolled speed &amp; accuracy tests will NOT be marked.   </vt:lpstr>
      <vt:lpstr> </vt:lpstr>
      <vt:lpstr> </vt:lpstr>
      <vt:lpstr>       Do not tear out ANY pages from the answer book  Ensure addenda are completed &amp; inserted in your answer book  Only use exam numbers, NO NAMES  During the first hour, no candidate is allowed to leave the venue  Candidates to sign Attendance Register next to ID number  Candidates have to be escorted to the toilet and back (not during 1st hour)  </vt:lpstr>
      <vt:lpstr>On completion of the exam candidates must remain seated and raise his/her hand to indicate to the invigilator to collect the answer script &amp; question paper  A Candidate must sign for submission of answer book next to his/her ID number. During the last 15 minutes of the exam session, candidates must remain seated until all scripts, question papers and signatures are collected – no candidates allowed to leave the venue during last 15 minutes.  Candidates will sign the register indicating the time they left/completed the session. </vt:lpstr>
      <vt:lpstr>  Leaked question papers/marking guidelines. It is a criminal offence to make use of leaked information,   Report leakages to Campus Management  Candidates found writing of behalf of other candidates  Failure to produce a valid ID  Late arrival at exam centre  </vt:lpstr>
      <vt:lpstr> </vt:lpstr>
      <vt:lpstr> </vt:lpstr>
      <vt:lpstr> QUESTIONS?</vt:lpstr>
      <vt:lpstr> </vt:lpstr>
      <vt:lpstr>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Sithandile Maqokolo</dc:creator>
  <cp:lastModifiedBy>Levourne Kamineth</cp:lastModifiedBy>
  <cp:revision>133</cp:revision>
  <cp:lastPrinted>2016-01-21T11:09:12Z</cp:lastPrinted>
  <dcterms:created xsi:type="dcterms:W3CDTF">2016-01-21T10:53:03Z</dcterms:created>
  <dcterms:modified xsi:type="dcterms:W3CDTF">2024-04-29T10:16:42Z</dcterms:modified>
</cp:coreProperties>
</file>